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906000" cy="6858000" type="A4"/>
  <p:notesSz cx="6797675" cy="9928225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  <a:srgbClr val="FFFFCC"/>
    <a:srgbClr val="FFFF99"/>
    <a:srgbClr val="CCFFCC"/>
    <a:srgbClr val="FFCC99"/>
    <a:srgbClr val="FFCC66"/>
    <a:srgbClr val="FF99FF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98" autoAdjust="0"/>
    <p:restoredTop sz="99828" autoAdjust="0"/>
  </p:normalViewPr>
  <p:slideViewPr>
    <p:cSldViewPr>
      <p:cViewPr>
        <p:scale>
          <a:sx n="100" d="100"/>
          <a:sy n="100" d="100"/>
        </p:scale>
        <p:origin x="-1884" y="-45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842" tIns="32421" rIns="64842" bIns="32421" numCol="1" anchor="t" anchorCtr="0" compatLnSpc="1">
            <a:prstTxWarp prst="textNoShape">
              <a:avLst/>
            </a:prstTxWarp>
          </a:bodyPr>
          <a:lstStyle>
            <a:lvl1pPr defTabSz="647894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842" tIns="32421" rIns="64842" bIns="32421" numCol="1" anchor="t" anchorCtr="0" compatLnSpc="1">
            <a:prstTxWarp prst="textNoShape">
              <a:avLst/>
            </a:prstTxWarp>
          </a:bodyPr>
          <a:lstStyle>
            <a:lvl1pPr algn="r" defTabSz="647894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4538"/>
            <a:ext cx="537210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842" tIns="32421" rIns="64842" bIns="324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Click to edit Master text styles</a:t>
            </a:r>
          </a:p>
          <a:p>
            <a:pPr lvl="1"/>
            <a:r>
              <a:rPr lang="th-TH" noProof="0" smtClean="0"/>
              <a:t>Second level</a:t>
            </a:r>
          </a:p>
          <a:p>
            <a:pPr lvl="2"/>
            <a:r>
              <a:rPr lang="th-TH" noProof="0" smtClean="0"/>
              <a:t>Third level</a:t>
            </a:r>
          </a:p>
          <a:p>
            <a:pPr lvl="3"/>
            <a:r>
              <a:rPr lang="th-TH" noProof="0" smtClean="0"/>
              <a:t>Fourth level</a:t>
            </a:r>
          </a:p>
          <a:p>
            <a:pPr lvl="4"/>
            <a:r>
              <a:rPr lang="th-TH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842" tIns="32421" rIns="64842" bIns="32421" numCol="1" anchor="b" anchorCtr="0" compatLnSpc="1">
            <a:prstTxWarp prst="textNoShape">
              <a:avLst/>
            </a:prstTxWarp>
          </a:bodyPr>
          <a:lstStyle>
            <a:lvl1pPr defTabSz="647894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2925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842" tIns="32421" rIns="64842" bIns="32421" numCol="1" anchor="b" anchorCtr="0" compatLnSpc="1">
            <a:prstTxWarp prst="textNoShape">
              <a:avLst/>
            </a:prstTxWarp>
          </a:bodyPr>
          <a:lstStyle>
            <a:lvl1pPr algn="r" defTabSz="647894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fld id="{58219F4C-0DB1-446B-9071-AC21405872D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197977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CF6CB-4A8C-4999-AAB8-8E8E37D87E1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5109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BD1AF-A91F-4C20-B1BD-B216AE6835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4972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6E8FC-3919-4062-AE8E-105C26E064C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412524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1DC71-ADD2-4081-B2D1-7CF2F014995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95608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8C48F-B77F-470C-A111-0E88306958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31723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9B8B3-78FB-433A-9756-EF1A0217589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18086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FB2E4-3CFB-4222-BCA2-BCE97650B0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386715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670EE-B1DB-4894-B9DE-F51A4B9DAB0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5425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67940-8C55-419A-ACDE-4BBD90604F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22443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AFBC9-3BC5-4066-9A89-41D2D01345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827432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2794C-A2CF-4941-B68D-A923533E8E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994873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78" tIns="47889" rIns="95778" bIns="478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78" tIns="47889" rIns="95778" bIns="478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Click to edit Master text styles</a:t>
            </a:r>
          </a:p>
          <a:p>
            <a:pPr lvl="1"/>
            <a:r>
              <a:rPr lang="th-TH" altLang="th-TH" smtClean="0"/>
              <a:t>Second level</a:t>
            </a:r>
          </a:p>
          <a:p>
            <a:pPr lvl="2"/>
            <a:r>
              <a:rPr lang="th-TH" altLang="th-TH" smtClean="0"/>
              <a:t>Third level</a:t>
            </a:r>
          </a:p>
          <a:p>
            <a:pPr lvl="3"/>
            <a:r>
              <a:rPr lang="th-TH" altLang="th-TH" smtClean="0"/>
              <a:t>Fourth level</a:t>
            </a:r>
          </a:p>
          <a:p>
            <a:pPr lvl="4"/>
            <a:r>
              <a:rPr lang="th-TH" altLang="th-TH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8" tIns="47889" rIns="95778" bIns="47889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8" tIns="47889" rIns="95778" bIns="47889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78" tIns="47889" rIns="95778" bIns="47889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Arial" pitchFamily="34" charset="0"/>
              </a:defRPr>
            </a:lvl1pPr>
          </a:lstStyle>
          <a:p>
            <a:pPr>
              <a:defRPr/>
            </a:pPr>
            <a:fld id="{F29EC0EC-AFA8-456F-B6D9-1D9E43DCA00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cs typeface="+mn-cs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cs typeface="+mn-cs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cs typeface="+mn-cs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5pPr>
      <a:lvl6pPr marL="26114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6pPr>
      <a:lvl7pPr marL="30686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7pPr>
      <a:lvl8pPr marL="35258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8pPr>
      <a:lvl9pPr marL="39830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 flipH="1">
            <a:off x="381000" y="495300"/>
            <a:ext cx="9372600" cy="379413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endParaRPr lang="th-TH" sz="200" b="1" dirty="0">
              <a:latin typeface="Angsana New" pitchFamily="18" charset="-34"/>
            </a:endParaRPr>
          </a:p>
          <a:p>
            <a:pPr algn="ctr">
              <a:spcBef>
                <a:spcPct val="20000"/>
              </a:spcBef>
              <a:defRPr/>
            </a:pPr>
            <a:r>
              <a:rPr lang="th-TH" sz="1400" b="1" dirty="0" smtClean="0">
                <a:latin typeface="Angsana New" pitchFamily="18" charset="-34"/>
              </a:rPr>
              <a:t>วิสัยทัศน์  “</a:t>
            </a:r>
            <a:r>
              <a:rPr lang="th-TH" sz="1400" dirty="0" smtClean="0"/>
              <a:t>คณะเทคโนโลยีการเกษตร เป็นคณะผลิตนักปฏิบัติมืออาชีพชั้นนำด้านวิทยาศาสตร์เทคโนโลยีและนวัตกรรมทางการเกษตร ในระดับประเทศและก้าวสู่ระดับสากล”</a:t>
            </a:r>
            <a:endParaRPr lang="th-TH" sz="1400" b="1" dirty="0">
              <a:latin typeface="Angsana New" pitchFamily="18" charset="-34"/>
            </a:endParaRPr>
          </a:p>
        </p:txBody>
      </p:sp>
      <p:sp>
        <p:nvSpPr>
          <p:cNvPr id="2053" name="Text Box 51"/>
          <p:cNvSpPr txBox="1">
            <a:spLocks noChangeArrowheads="1"/>
          </p:cNvSpPr>
          <p:nvPr/>
        </p:nvSpPr>
        <p:spPr bwMode="auto">
          <a:xfrm>
            <a:off x="381001" y="207963"/>
            <a:ext cx="92865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altLang="th-TH" sz="1600" b="1" dirty="0" smtClean="0">
                <a:latin typeface="Angsana New" pitchFamily="18" charset="-34"/>
              </a:rPr>
              <a:t>3.9  แผน</a:t>
            </a:r>
            <a:r>
              <a:rPr lang="th-TH" altLang="th-TH" sz="1600" b="1" dirty="0">
                <a:latin typeface="Angsana New" pitchFamily="18" charset="-34"/>
              </a:rPr>
              <a:t>ที่ยุทธศาสตร์ (</a:t>
            </a:r>
            <a:r>
              <a:rPr lang="en-US" altLang="th-TH" sz="1600" b="1" dirty="0">
                <a:latin typeface="Angsana New" pitchFamily="18" charset="-34"/>
              </a:rPr>
              <a:t>Strategy Map</a:t>
            </a:r>
            <a:r>
              <a:rPr lang="en-US" altLang="th-TH" sz="1600" b="1" dirty="0" smtClean="0">
                <a:latin typeface="Angsana New" pitchFamily="18" charset="-34"/>
              </a:rPr>
              <a:t>) </a:t>
            </a:r>
            <a:r>
              <a:rPr lang="th-TH" altLang="th-TH" sz="1600" b="1" dirty="0" smtClean="0">
                <a:latin typeface="Angsana New" pitchFamily="18" charset="-34"/>
              </a:rPr>
              <a:t>คณะเทคโนโลยีการเกษตร</a:t>
            </a:r>
            <a:endParaRPr lang="th-TH" altLang="th-TH" sz="1400" dirty="0">
              <a:latin typeface="Angsana New" pitchFamily="18" charset="-34"/>
            </a:endParaRP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 rot="16200000" flipH="1">
            <a:off x="130969" y="2532856"/>
            <a:ext cx="1050925" cy="550863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h-TH" sz="1400" b="1" dirty="0">
                <a:latin typeface="Angsana New" pitchFamily="18" charset="-34"/>
              </a:rPr>
              <a:t>ประสิทธิผล </a:t>
            </a:r>
            <a:r>
              <a:rPr lang="en-US" sz="1400" b="1" dirty="0">
                <a:latin typeface="Angsana New" pitchFamily="18" charset="-34"/>
              </a:rPr>
              <a:t>Financial</a:t>
            </a:r>
            <a:endParaRPr lang="th-TH" sz="1400" b="1" dirty="0"/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 rot="16200000" flipH="1">
            <a:off x="75407" y="3639343"/>
            <a:ext cx="1162050" cy="550863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h-TH" sz="1300" b="1" dirty="0">
                <a:latin typeface="Angsana New" pitchFamily="18" charset="-34"/>
              </a:rPr>
              <a:t>คุณภาพการให้บริการ </a:t>
            </a:r>
            <a:r>
              <a:rPr lang="en-US" sz="1300" b="1" dirty="0">
                <a:latin typeface="Angsana New" pitchFamily="18" charset="-34"/>
              </a:rPr>
              <a:t>Customer</a:t>
            </a:r>
            <a:endParaRPr lang="th-TH" sz="1300" b="1" dirty="0">
              <a:latin typeface="Angsana New" pitchFamily="18" charset="-34"/>
            </a:endParaRPr>
          </a:p>
        </p:txBody>
      </p:sp>
      <p:sp>
        <p:nvSpPr>
          <p:cNvPr id="15385" name="Rectangle 25"/>
          <p:cNvSpPr>
            <a:spLocks noChangeArrowheads="1"/>
          </p:cNvSpPr>
          <p:nvPr/>
        </p:nvSpPr>
        <p:spPr bwMode="auto">
          <a:xfrm rot="16200000" flipH="1">
            <a:off x="155576" y="4710112"/>
            <a:ext cx="1001713" cy="550863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h-TH" sz="1400" b="1" dirty="0">
                <a:latin typeface="Angsana New" pitchFamily="18" charset="-34"/>
              </a:rPr>
              <a:t>ประสิทธิภาพ  </a:t>
            </a:r>
            <a:r>
              <a:rPr lang="en-US" sz="1400" b="1" dirty="0">
                <a:latin typeface="Angsana New" pitchFamily="18" charset="-34"/>
              </a:rPr>
              <a:t>Internal</a:t>
            </a:r>
            <a:endParaRPr lang="th-TH" sz="1400" b="1" dirty="0">
              <a:latin typeface="Angsana New" pitchFamily="18" charset="-34"/>
            </a:endParaRPr>
          </a:p>
        </p:txBody>
      </p:sp>
      <p:sp>
        <p:nvSpPr>
          <p:cNvPr id="15386" name="Rectangle 26"/>
          <p:cNvSpPr>
            <a:spLocks noChangeArrowheads="1"/>
          </p:cNvSpPr>
          <p:nvPr/>
        </p:nvSpPr>
        <p:spPr bwMode="auto">
          <a:xfrm rot="16200000" flipH="1">
            <a:off x="1102" y="5866298"/>
            <a:ext cx="1310661" cy="550863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h-TH" sz="1400" b="1" dirty="0">
                <a:latin typeface="Angsana New" pitchFamily="18" charset="-34"/>
              </a:rPr>
              <a:t>การพัฒนาองค์กร  </a:t>
            </a:r>
            <a:r>
              <a:rPr lang="en-US" sz="1400" b="1" dirty="0">
                <a:latin typeface="Angsana New" pitchFamily="18" charset="-34"/>
              </a:rPr>
              <a:t>Learning</a:t>
            </a:r>
            <a:endParaRPr lang="th-TH" sz="1400" b="1" dirty="0">
              <a:latin typeface="Angsana New" pitchFamily="18" charset="-34"/>
            </a:endParaRPr>
          </a:p>
        </p:txBody>
      </p:sp>
      <p:sp>
        <p:nvSpPr>
          <p:cNvPr id="2058" name="Line 27"/>
          <p:cNvSpPr>
            <a:spLocks noChangeShapeType="1"/>
          </p:cNvSpPr>
          <p:nvPr/>
        </p:nvSpPr>
        <p:spPr bwMode="auto">
          <a:xfrm>
            <a:off x="941564" y="6797061"/>
            <a:ext cx="8812036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5483" name="Rectangle 123"/>
          <p:cNvSpPr>
            <a:spLocks noChangeArrowheads="1"/>
          </p:cNvSpPr>
          <p:nvPr/>
        </p:nvSpPr>
        <p:spPr bwMode="auto">
          <a:xfrm flipH="1">
            <a:off x="381000" y="874713"/>
            <a:ext cx="9372600" cy="1408112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ts val="300"/>
              </a:spcBef>
              <a:defRPr/>
            </a:pPr>
            <a:r>
              <a:rPr lang="th-TH" sz="1200" b="1" dirty="0">
                <a:latin typeface="Angsana New" pitchFamily="18" charset="-34"/>
              </a:rPr>
              <a:t>ประเด็นยุทธศาสตร์</a:t>
            </a:r>
          </a:p>
          <a:p>
            <a:pPr lvl="0"/>
            <a:r>
              <a:rPr lang="th-TH" sz="1200" dirty="0" smtClean="0">
                <a:cs typeface="+mj-cs"/>
              </a:rPr>
              <a:t>1. การพัฒนาการศึกษาด้านวิชาชีพวิทยาศาสตร์และเทคโนโลยี สร้างคนดี คนเก่งให้เป็นทุนมนุษย์ (</a:t>
            </a:r>
            <a:r>
              <a:rPr lang="en-US" sz="1200" dirty="0" smtClean="0">
                <a:cs typeface="+mj-cs"/>
              </a:rPr>
              <a:t>Human Capital) </a:t>
            </a:r>
            <a:r>
              <a:rPr lang="th-TH" sz="1200" dirty="0" smtClean="0">
                <a:cs typeface="+mj-cs"/>
              </a:rPr>
              <a:t>ในระดับสากล</a:t>
            </a:r>
            <a:endParaRPr lang="en-US" sz="1200" dirty="0" smtClean="0">
              <a:cs typeface="+mj-cs"/>
            </a:endParaRPr>
          </a:p>
          <a:p>
            <a:pPr lvl="0"/>
            <a:r>
              <a:rPr lang="th-TH" sz="1200" dirty="0" smtClean="0">
                <a:cs typeface="+mj-cs"/>
              </a:rPr>
              <a:t>2. การพัฒนางานวิจัย สิ่งประดิษฐ์ นวัตกรรมและงานสร้างสรรค์ ที่สามารถนำไปใช้ประโยชน์และช่วยพัฒนาเศรษฐกิจและสังคมของประเทศ</a:t>
            </a:r>
            <a:endParaRPr lang="en-US" sz="1200" dirty="0" smtClean="0">
              <a:cs typeface="+mj-cs"/>
            </a:endParaRPr>
          </a:p>
          <a:p>
            <a:pPr lvl="0"/>
            <a:r>
              <a:rPr lang="th-TH" sz="1200" dirty="0" smtClean="0">
                <a:cs typeface="+mj-cs"/>
              </a:rPr>
              <a:t>3. การเสริมสร้างความแข็งแกร่งให้กับชุมชนสังคม บนพื้นฐานองค์ความรู้</a:t>
            </a:r>
            <a:endParaRPr lang="en-US" sz="1200" dirty="0" smtClean="0">
              <a:cs typeface="+mj-cs"/>
            </a:endParaRPr>
          </a:p>
          <a:p>
            <a:pPr lvl="0"/>
            <a:r>
              <a:rPr lang="th-TH" sz="1200" dirty="0" smtClean="0">
                <a:cs typeface="+mj-cs"/>
              </a:rPr>
              <a:t>4. การอนุรักษ์ สร้างสรรค์ศิลปะและวัฒนธรรมภูมิปัญญาท้องถิ่น และสิ่งแวดล้อม</a:t>
            </a:r>
            <a:endParaRPr lang="en-US" sz="1200" dirty="0" smtClean="0">
              <a:cs typeface="+mj-cs"/>
            </a:endParaRPr>
          </a:p>
          <a:p>
            <a:pPr lvl="0"/>
            <a:r>
              <a:rPr lang="th-TH" sz="1200" dirty="0" smtClean="0">
                <a:cs typeface="+mj-cs"/>
              </a:rPr>
              <a:t>5. การพัฒนาบุคลากรและผู้บริหารทุกระดับ เพื่อรักษาคนดี คนเก่ง และเตรียมความพร้อมในการเป็นผู้นำ</a:t>
            </a:r>
            <a:endParaRPr lang="en-US" sz="1200" dirty="0" smtClean="0">
              <a:cs typeface="+mj-cs"/>
            </a:endParaRPr>
          </a:p>
          <a:p>
            <a:pPr lvl="0"/>
            <a:r>
              <a:rPr lang="th-TH" sz="1200" dirty="0" smtClean="0">
                <a:cs typeface="+mj-cs"/>
              </a:rPr>
              <a:t>6. การพัฒนาระบบบริหารจัดการโดยใช้หลัก</a:t>
            </a:r>
            <a:r>
              <a:rPr lang="th-TH" sz="1200" dirty="0" err="1" smtClean="0">
                <a:cs typeface="+mj-cs"/>
              </a:rPr>
              <a:t>ธรรมาภิ</a:t>
            </a:r>
            <a:r>
              <a:rPr lang="th-TH" sz="1200" dirty="0" smtClean="0">
                <a:cs typeface="+mj-cs"/>
              </a:rPr>
              <a:t>บาลและการเพิ่มขีดความสามารถในการแข่งขันของคณะ</a:t>
            </a:r>
            <a:endParaRPr lang="en-US" sz="1200" dirty="0">
              <a:cs typeface="+mj-cs"/>
            </a:endParaRPr>
          </a:p>
        </p:txBody>
      </p:sp>
      <p:cxnSp>
        <p:nvCxnSpPr>
          <p:cNvPr id="108" name="Straight Connector 107"/>
          <p:cNvCxnSpPr>
            <a:endCxn id="2058" idx="1"/>
          </p:cNvCxnSpPr>
          <p:nvPr/>
        </p:nvCxnSpPr>
        <p:spPr bwMode="auto">
          <a:xfrm rot="5400000">
            <a:off x="7498556" y="4542017"/>
            <a:ext cx="45100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 bwMode="auto">
          <a:xfrm flipV="1">
            <a:off x="941564" y="3333749"/>
            <a:ext cx="8812036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 bwMode="auto">
          <a:xfrm flipV="1">
            <a:off x="941564" y="4495800"/>
            <a:ext cx="8812036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 bwMode="auto">
          <a:xfrm flipV="1">
            <a:off x="931864" y="5473194"/>
            <a:ext cx="8812036" cy="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19" name="Group 58"/>
          <p:cNvGrpSpPr>
            <a:grpSpLocks/>
          </p:cNvGrpSpPr>
          <p:nvPr/>
        </p:nvGrpSpPr>
        <p:grpSpPr bwMode="auto">
          <a:xfrm>
            <a:off x="1452538" y="2357430"/>
            <a:ext cx="7716284" cy="857256"/>
            <a:chOff x="588" y="1248"/>
            <a:chExt cx="3206" cy="672"/>
          </a:xfrm>
        </p:grpSpPr>
        <p:sp>
          <p:nvSpPr>
            <p:cNvPr id="20" name="Rectangle 36"/>
            <p:cNvSpPr>
              <a:spLocks noChangeArrowheads="1"/>
            </p:cNvSpPr>
            <p:nvPr/>
          </p:nvSpPr>
          <p:spPr bwMode="auto">
            <a:xfrm>
              <a:off x="588" y="1248"/>
              <a:ext cx="672" cy="672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บัณฑิตมีความรู้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ความสามารถและ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ศักยภาพเทียบเท่า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มาตรฐานสากล</a:t>
              </a: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auto">
            <a:xfrm>
              <a:off x="1389" y="1248"/>
              <a:ext cx="742" cy="672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ผลงานวิจัยและวิชาการเป็นที่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ยอมรับและเป็นประโยชน์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สามารถต่อยอดสู่การแข่งขัน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เชิงพาณิชย์ได้</a:t>
              </a:r>
            </a:p>
          </p:txBody>
        </p:sp>
        <p:sp>
          <p:nvSpPr>
            <p:cNvPr id="22" name="Rectangle 38"/>
            <p:cNvSpPr>
              <a:spLocks noChangeArrowheads="1"/>
            </p:cNvSpPr>
            <p:nvPr/>
          </p:nvSpPr>
          <p:spPr bwMode="auto">
            <a:xfrm>
              <a:off x="2274" y="1248"/>
              <a:ext cx="689" cy="672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นำองค์ความรู้ทางวิชาชีพ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ไปพัฒนาชุมชนเพื่อสร้าง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ความเข้มแข็งให้กับชุมชน</a:t>
              </a: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auto">
            <a:xfrm>
              <a:off x="3168" y="1248"/>
              <a:ext cx="626" cy="672"/>
            </a:xfrm>
            <a:prstGeom prst="rect">
              <a:avLst/>
            </a:prstGeom>
            <a:gradFill rotWithShape="1">
              <a:gsLst>
                <a:gs pos="0">
                  <a:srgbClr val="00FFFF"/>
                </a:gs>
                <a:gs pos="50000">
                  <a:schemeClr val="bg1"/>
                </a:gs>
                <a:gs pos="100000">
                  <a:srgbClr val="00FF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เป็นศูนย์กลางทำนุบำรุง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ศาสนา ศิลปวัฒนธรรม</a:t>
              </a: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ของชุมชน</a:t>
              </a:r>
            </a:p>
          </p:txBody>
        </p:sp>
      </p:grpSp>
      <p:grpSp>
        <p:nvGrpSpPr>
          <p:cNvPr id="24" name="Group 125"/>
          <p:cNvGrpSpPr>
            <a:grpSpLocks/>
          </p:cNvGrpSpPr>
          <p:nvPr/>
        </p:nvGrpSpPr>
        <p:grpSpPr bwMode="auto">
          <a:xfrm>
            <a:off x="1001606" y="3429000"/>
            <a:ext cx="8666302" cy="928694"/>
            <a:chOff x="527" y="2592"/>
            <a:chExt cx="3497" cy="804"/>
          </a:xfrm>
        </p:grpSpPr>
        <p:sp>
          <p:nvSpPr>
            <p:cNvPr id="25" name="Rectangle 53"/>
            <p:cNvSpPr>
              <a:spLocks noChangeArrowheads="1"/>
            </p:cNvSpPr>
            <p:nvPr/>
          </p:nvSpPr>
          <p:spPr bwMode="auto">
            <a:xfrm>
              <a:off x="1033" y="2592"/>
              <a:ext cx="534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ภาพลักษณ์คณะ</a:t>
              </a:r>
              <a:endParaRPr lang="th-TH" sz="14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ใน</a:t>
              </a:r>
              <a:r>
                <a:rPr lang="th-TH" sz="1400" dirty="0">
                  <a:latin typeface="Angsana New" pitchFamily="18" charset="-34"/>
                </a:rPr>
                <a:t>การ</a:t>
              </a:r>
              <a:r>
                <a:rPr lang="th-TH" sz="1400" dirty="0" smtClean="0">
                  <a:latin typeface="Angsana New" pitchFamily="18" charset="-34"/>
                </a:rPr>
                <a:t>ผลิตบัณฑิต</a:t>
              </a:r>
              <a:endParaRPr lang="th-TH" sz="14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นักปฏิบัติ</a:t>
              </a:r>
            </a:p>
          </p:txBody>
        </p:sp>
        <p:sp>
          <p:nvSpPr>
            <p:cNvPr id="26" name="Rectangle 54"/>
            <p:cNvSpPr>
              <a:spLocks noChangeArrowheads="1"/>
            </p:cNvSpPr>
            <p:nvPr/>
          </p:nvSpPr>
          <p:spPr bwMode="auto">
            <a:xfrm>
              <a:off x="1589" y="2592"/>
              <a:ext cx="667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300" dirty="0">
                  <a:latin typeface="Angsana New" pitchFamily="18" charset="-34"/>
                </a:rPr>
                <a:t>เป็นแหล่ง</a:t>
              </a:r>
              <a:r>
                <a:rPr lang="th-TH" sz="1300" dirty="0" smtClean="0">
                  <a:latin typeface="Angsana New" pitchFamily="18" charset="-34"/>
                </a:rPr>
                <a:t>รวมองค์</a:t>
              </a:r>
              <a:r>
                <a:rPr lang="th-TH" sz="1300" dirty="0">
                  <a:latin typeface="Angsana New" pitchFamily="18" charset="-34"/>
                </a:rPr>
                <a:t>ความรู้ </a:t>
              </a:r>
              <a:endParaRPr lang="th-TH" sz="1300" dirty="0" smtClean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300" dirty="0" smtClean="0">
                  <a:latin typeface="Angsana New" pitchFamily="18" charset="-34"/>
                </a:rPr>
                <a:t>นักวิชาการ ผู้เชี่ยวชาญ</a:t>
              </a:r>
              <a:r>
                <a:rPr lang="th-TH" sz="1300" dirty="0">
                  <a:latin typeface="Angsana New" pitchFamily="18" charset="-34"/>
                </a:rPr>
                <a:t>และนักวิจัย</a:t>
              </a:r>
            </a:p>
            <a:p>
              <a:pPr algn="ctr">
                <a:defRPr/>
              </a:pPr>
              <a:r>
                <a:rPr lang="th-TH" sz="1300" dirty="0">
                  <a:latin typeface="Angsana New" pitchFamily="18" charset="-34"/>
                </a:rPr>
                <a:t>ด้าน</a:t>
              </a:r>
              <a:r>
                <a:rPr lang="th-TH" sz="1300" dirty="0" smtClean="0">
                  <a:latin typeface="Angsana New" pitchFamily="18" charset="-34"/>
                </a:rPr>
                <a:t>วิทยาศาสตร์และ</a:t>
              </a:r>
              <a:r>
                <a:rPr lang="th-TH" sz="1300" dirty="0">
                  <a:latin typeface="Angsana New" pitchFamily="18" charset="-34"/>
                </a:rPr>
                <a:t>เทคโนโลยี</a:t>
              </a:r>
            </a:p>
          </p:txBody>
        </p:sp>
        <p:sp>
          <p:nvSpPr>
            <p:cNvPr id="27" name="Rectangle 55"/>
            <p:cNvSpPr>
              <a:spLocks noChangeArrowheads="1"/>
            </p:cNvSpPr>
            <p:nvPr/>
          </p:nvSpPr>
          <p:spPr bwMode="auto">
            <a:xfrm>
              <a:off x="2281" y="2592"/>
              <a:ext cx="576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มี</a:t>
              </a:r>
              <a:r>
                <a:rPr lang="th-TH" sz="1300" dirty="0" smtClean="0">
                  <a:latin typeface="Angsana New" pitchFamily="18" charset="-34"/>
                </a:rPr>
                <a:t>บริการ วิชาการทางสังคม</a:t>
              </a:r>
            </a:p>
            <a:p>
              <a:pPr algn="ctr">
                <a:defRPr/>
              </a:pPr>
              <a:r>
                <a:rPr lang="th-TH" sz="1300" dirty="0" smtClean="0">
                  <a:latin typeface="Angsana New" pitchFamily="18" charset="-34"/>
                </a:rPr>
                <a:t>ที่มีความเข้มแข็ง ตอบสนอง</a:t>
              </a:r>
              <a:endParaRPr lang="th-TH" sz="13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300" dirty="0">
                  <a:latin typeface="Angsana New" pitchFamily="18" charset="-34"/>
                </a:rPr>
                <a:t>ความ</a:t>
              </a:r>
              <a:r>
                <a:rPr lang="th-TH" sz="1300" dirty="0" smtClean="0">
                  <a:latin typeface="Angsana New" pitchFamily="18" charset="-34"/>
                </a:rPr>
                <a:t>ต้องการทุก</a:t>
              </a:r>
              <a:r>
                <a:rPr lang="th-TH" sz="1300" dirty="0">
                  <a:latin typeface="Angsana New" pitchFamily="18" charset="-34"/>
                </a:rPr>
                <a:t>ด้าน</a:t>
              </a:r>
            </a:p>
          </p:txBody>
        </p:sp>
        <p:sp>
          <p:nvSpPr>
            <p:cNvPr id="28" name="Rectangle 56"/>
            <p:cNvSpPr>
              <a:spLocks noChangeArrowheads="1"/>
            </p:cNvSpPr>
            <p:nvPr/>
          </p:nvSpPr>
          <p:spPr bwMode="auto">
            <a:xfrm>
              <a:off x="2888" y="2592"/>
              <a:ext cx="570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การยอมรับใน</a:t>
              </a:r>
              <a:r>
                <a:rPr lang="th-TH" sz="1400" dirty="0" smtClean="0">
                  <a:latin typeface="Angsana New" pitchFamily="18" charset="-34"/>
                </a:rPr>
                <a:t>การทำนุบำรุง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ศาสนา  ศิลปวัฒนธรรม</a:t>
              </a:r>
              <a:endParaRPr lang="th-TH" sz="14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และสิ่งแวดล้อม</a:t>
              </a:r>
            </a:p>
          </p:txBody>
        </p:sp>
        <p:sp>
          <p:nvSpPr>
            <p:cNvPr id="29" name="Rectangle 57"/>
            <p:cNvSpPr>
              <a:spLocks noChangeArrowheads="1"/>
            </p:cNvSpPr>
            <p:nvPr/>
          </p:nvSpPr>
          <p:spPr bwMode="auto">
            <a:xfrm>
              <a:off x="527" y="2592"/>
              <a:ext cx="485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th-TH" sz="14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บัณฑิต</a:t>
              </a:r>
              <a:r>
                <a:rPr lang="th-TH" sz="1400" dirty="0" smtClean="0">
                  <a:latin typeface="Angsana New" pitchFamily="18" charset="-34"/>
                </a:rPr>
                <a:t>มีคุณลักษณะ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ที่พึ่งประสงค์ของ</a:t>
              </a:r>
              <a:r>
                <a:rPr lang="th-TH" sz="1400" dirty="0">
                  <a:latin typeface="Angsana New" pitchFamily="18" charset="-34"/>
                </a:rPr>
                <a:t>คณะ</a:t>
              </a:r>
            </a:p>
            <a:p>
              <a:pPr algn="ctr">
                <a:defRPr/>
              </a:pPr>
              <a:endParaRPr lang="th-TH" sz="1400" dirty="0">
                <a:latin typeface="Angsana New" pitchFamily="18" charset="-34"/>
              </a:endParaRPr>
            </a:p>
          </p:txBody>
        </p:sp>
        <p:sp>
          <p:nvSpPr>
            <p:cNvPr id="30" name="Rectangle 124"/>
            <p:cNvSpPr>
              <a:spLocks noChangeArrowheads="1"/>
            </p:cNvSpPr>
            <p:nvPr/>
          </p:nvSpPr>
          <p:spPr bwMode="auto">
            <a:xfrm>
              <a:off x="3480" y="2592"/>
              <a:ext cx="544" cy="804"/>
            </a:xfrm>
            <a:prstGeom prst="rect">
              <a:avLst/>
            </a:prstGeom>
            <a:gradFill rotWithShape="1">
              <a:gsLst>
                <a:gs pos="0">
                  <a:srgbClr val="66FF66"/>
                </a:gs>
                <a:gs pos="50000">
                  <a:schemeClr val="bg1"/>
                </a:gs>
                <a:gs pos="100000">
                  <a:srgbClr val="66FF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ผู้รับบริการ 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มีความพึงพอใจ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จากการบริการของ</a:t>
              </a:r>
              <a:r>
                <a:rPr lang="th-TH" sz="1400" dirty="0">
                  <a:latin typeface="Angsana New" pitchFamily="18" charset="-34"/>
                </a:rPr>
                <a:t>คณะ</a:t>
              </a:r>
            </a:p>
          </p:txBody>
        </p:sp>
      </p:grpSp>
      <p:grpSp>
        <p:nvGrpSpPr>
          <p:cNvPr id="31" name="Group 69"/>
          <p:cNvGrpSpPr>
            <a:grpSpLocks/>
          </p:cNvGrpSpPr>
          <p:nvPr/>
        </p:nvGrpSpPr>
        <p:grpSpPr bwMode="auto">
          <a:xfrm>
            <a:off x="1095348" y="4571239"/>
            <a:ext cx="8501122" cy="786587"/>
            <a:chOff x="624" y="3376"/>
            <a:chExt cx="2730" cy="512"/>
          </a:xfrm>
        </p:grpSpPr>
        <p:sp>
          <p:nvSpPr>
            <p:cNvPr id="32" name="Rectangle 61"/>
            <p:cNvSpPr>
              <a:spLocks noChangeArrowheads="1"/>
            </p:cNvSpPr>
            <p:nvPr/>
          </p:nvSpPr>
          <p:spPr bwMode="auto">
            <a:xfrm>
              <a:off x="624" y="3376"/>
              <a:ext cx="432" cy="512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การ</a:t>
              </a:r>
              <a:r>
                <a:rPr lang="th-TH" sz="1400" dirty="0" smtClean="0">
                  <a:latin typeface="Angsana New" pitchFamily="18" charset="-34"/>
                </a:rPr>
                <a:t>จัดการ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ด้านเรียนการ</a:t>
              </a:r>
              <a:r>
                <a:rPr lang="th-TH" sz="1400" dirty="0">
                  <a:latin typeface="Angsana New" pitchFamily="18" charset="-34"/>
                </a:rPr>
                <a:t>สอน</a:t>
              </a:r>
            </a:p>
          </p:txBody>
        </p:sp>
        <p:sp>
          <p:nvSpPr>
            <p:cNvPr id="33" name="Rectangle 62"/>
            <p:cNvSpPr>
              <a:spLocks noChangeArrowheads="1"/>
            </p:cNvSpPr>
            <p:nvPr/>
          </p:nvSpPr>
          <p:spPr bwMode="auto">
            <a:xfrm>
              <a:off x="1104" y="3376"/>
              <a:ext cx="396" cy="505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การ</a:t>
              </a:r>
              <a:r>
                <a:rPr lang="th-TH" sz="1400" dirty="0" smtClean="0">
                  <a:latin typeface="Angsana New" pitchFamily="18" charset="-34"/>
                </a:rPr>
                <a:t>จัดการ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ด้านงานวิจัย</a:t>
              </a:r>
              <a:endParaRPr lang="th-TH" sz="1400" dirty="0">
                <a:latin typeface="Angsana New" pitchFamily="18" charset="-34"/>
              </a:endParaRPr>
            </a:p>
          </p:txBody>
        </p:sp>
        <p:sp>
          <p:nvSpPr>
            <p:cNvPr id="34" name="Rectangle 63"/>
            <p:cNvSpPr>
              <a:spLocks noChangeArrowheads="1"/>
            </p:cNvSpPr>
            <p:nvPr/>
          </p:nvSpPr>
          <p:spPr bwMode="auto">
            <a:xfrm>
              <a:off x="1554" y="3376"/>
              <a:ext cx="414" cy="512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การ</a:t>
              </a:r>
              <a:r>
                <a:rPr lang="th-TH" sz="1400" dirty="0" smtClean="0">
                  <a:latin typeface="Angsana New" pitchFamily="18" charset="-34"/>
                </a:rPr>
                <a:t>จัดการ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ด้านบริการวิชาการ</a:t>
              </a:r>
              <a:endParaRPr lang="th-TH" sz="1400" dirty="0">
                <a:latin typeface="Angsana New" pitchFamily="18" charset="-34"/>
              </a:endParaRPr>
            </a:p>
          </p:txBody>
        </p:sp>
        <p:sp>
          <p:nvSpPr>
            <p:cNvPr id="35" name="Rectangle 64"/>
            <p:cNvSpPr>
              <a:spLocks noChangeArrowheads="1"/>
            </p:cNvSpPr>
            <p:nvPr/>
          </p:nvSpPr>
          <p:spPr bwMode="auto">
            <a:xfrm>
              <a:off x="2022" y="3376"/>
              <a:ext cx="372" cy="505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>
                  <a:latin typeface="Angsana New" pitchFamily="18" charset="-34"/>
                </a:rPr>
                <a:t>การ</a:t>
              </a:r>
              <a:r>
                <a:rPr lang="th-TH" sz="1400" dirty="0" smtClean="0">
                  <a:latin typeface="Angsana New" pitchFamily="18" charset="-34"/>
                </a:rPr>
                <a:t>จัดการ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ด้านวัฒนธรรม</a:t>
              </a:r>
              <a:endParaRPr lang="th-TH" sz="1400" dirty="0">
                <a:latin typeface="Angsana New" pitchFamily="18" charset="-34"/>
              </a:endParaRPr>
            </a:p>
          </p:txBody>
        </p:sp>
        <p:sp>
          <p:nvSpPr>
            <p:cNvPr id="36" name="Rectangle 65"/>
            <p:cNvSpPr>
              <a:spLocks noChangeArrowheads="1"/>
            </p:cNvSpPr>
            <p:nvPr/>
          </p:nvSpPr>
          <p:spPr bwMode="auto">
            <a:xfrm>
              <a:off x="2448" y="3376"/>
              <a:ext cx="372" cy="505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การพัฒนา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โครงสร้างพื้นฐาน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และสิ่งแวดล้อม</a:t>
              </a:r>
              <a:endParaRPr lang="th-TH" sz="1400" dirty="0">
                <a:latin typeface="Angsana New" pitchFamily="18" charset="-34"/>
              </a:endParaRPr>
            </a:p>
          </p:txBody>
        </p:sp>
        <p:sp>
          <p:nvSpPr>
            <p:cNvPr id="38" name="Rectangle 67"/>
            <p:cNvSpPr>
              <a:spLocks noChangeArrowheads="1"/>
            </p:cNvSpPr>
            <p:nvPr/>
          </p:nvSpPr>
          <p:spPr bwMode="auto">
            <a:xfrm>
              <a:off x="2862" y="3377"/>
              <a:ext cx="492" cy="465"/>
            </a:xfrm>
            <a:prstGeom prst="rect">
              <a:avLst/>
            </a:prstGeom>
            <a:gradFill rotWithShape="1">
              <a:gsLst>
                <a:gs pos="0">
                  <a:srgbClr val="FF99FF"/>
                </a:gs>
                <a:gs pos="50000">
                  <a:schemeClr val="bg1"/>
                </a:gs>
                <a:gs pos="100000">
                  <a:srgbClr val="FF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การจัดการ</a:t>
              </a:r>
            </a:p>
            <a:p>
              <a:pPr algn="ctr">
                <a:defRPr/>
              </a:pPr>
              <a:r>
                <a:rPr lang="th-TH" sz="1400" dirty="0" smtClean="0">
                  <a:latin typeface="Angsana New" pitchFamily="18" charset="-34"/>
                </a:rPr>
                <a:t>ระบบบริหารงานด้านต่างๆ</a:t>
              </a:r>
              <a:endParaRPr lang="th-TH" sz="1400" dirty="0">
                <a:latin typeface="Angsana New" pitchFamily="18" charset="-34"/>
              </a:endParaRPr>
            </a:p>
          </p:txBody>
        </p:sp>
      </p:grp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1738290" y="5500702"/>
            <a:ext cx="1524000" cy="30480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สร้างความเข้มแข็งของทุนมนุษย์</a:t>
            </a:r>
          </a:p>
        </p:txBody>
      </p:sp>
      <p:grpSp>
        <p:nvGrpSpPr>
          <p:cNvPr id="40" name="Group 108"/>
          <p:cNvGrpSpPr>
            <a:grpSpLocks/>
          </p:cNvGrpSpPr>
          <p:nvPr/>
        </p:nvGrpSpPr>
        <p:grpSpPr bwMode="auto">
          <a:xfrm>
            <a:off x="4095744" y="5596078"/>
            <a:ext cx="2071702" cy="1000132"/>
            <a:chOff x="2184" y="4212"/>
            <a:chExt cx="1176" cy="564"/>
          </a:xfrm>
        </p:grpSpPr>
        <p:sp>
          <p:nvSpPr>
            <p:cNvPr id="41" name="Rectangle 88"/>
            <p:cNvSpPr>
              <a:spLocks noChangeArrowheads="1"/>
            </p:cNvSpPr>
            <p:nvPr/>
          </p:nvSpPr>
          <p:spPr bwMode="auto">
            <a:xfrm>
              <a:off x="2268" y="4212"/>
              <a:ext cx="1068" cy="192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สร้างระบบสารสนเทศข้อมูลที่มีคุณภาพ</a:t>
              </a:r>
            </a:p>
          </p:txBody>
        </p:sp>
        <p:sp>
          <p:nvSpPr>
            <p:cNvPr id="42" name="Line 89"/>
            <p:cNvSpPr>
              <a:spLocks noChangeShapeType="1"/>
            </p:cNvSpPr>
            <p:nvPr/>
          </p:nvSpPr>
          <p:spPr bwMode="auto">
            <a:xfrm>
              <a:off x="2808" y="4404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3" name="Rectangle 90"/>
            <p:cNvSpPr>
              <a:spLocks noChangeArrowheads="1"/>
            </p:cNvSpPr>
            <p:nvPr/>
          </p:nvSpPr>
          <p:spPr bwMode="auto">
            <a:xfrm>
              <a:off x="2184" y="4500"/>
              <a:ext cx="408" cy="276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การจัดระบบ</a:t>
              </a:r>
            </a:p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พื้นฐานข้อมูล</a:t>
              </a:r>
            </a:p>
          </p:txBody>
        </p:sp>
        <p:sp>
          <p:nvSpPr>
            <p:cNvPr id="44" name="Line 91"/>
            <p:cNvSpPr>
              <a:spLocks noChangeShapeType="1"/>
            </p:cNvSpPr>
            <p:nvPr/>
          </p:nvSpPr>
          <p:spPr bwMode="auto">
            <a:xfrm>
              <a:off x="2364" y="4464"/>
              <a:ext cx="8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5" name="Line 92"/>
            <p:cNvSpPr>
              <a:spLocks noChangeShapeType="1"/>
            </p:cNvSpPr>
            <p:nvPr/>
          </p:nvSpPr>
          <p:spPr bwMode="auto">
            <a:xfrm>
              <a:off x="2364" y="4464"/>
              <a:ext cx="0" cy="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46" name="Rectangle 93"/>
            <p:cNvSpPr>
              <a:spLocks noChangeArrowheads="1"/>
            </p:cNvSpPr>
            <p:nvPr/>
          </p:nvSpPr>
          <p:spPr bwMode="auto">
            <a:xfrm>
              <a:off x="2616" y="4500"/>
              <a:ext cx="390" cy="276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การวางระบบ</a:t>
              </a:r>
            </a:p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ฐานข้อมูล</a:t>
              </a:r>
            </a:p>
          </p:txBody>
        </p:sp>
        <p:sp>
          <p:nvSpPr>
            <p:cNvPr id="47" name="Rectangle 94"/>
            <p:cNvSpPr>
              <a:spLocks noChangeArrowheads="1"/>
            </p:cNvSpPr>
            <p:nvPr/>
          </p:nvSpPr>
          <p:spPr bwMode="auto">
            <a:xfrm>
              <a:off x="3030" y="4500"/>
              <a:ext cx="330" cy="276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การสร้าง</a:t>
              </a:r>
            </a:p>
            <a:p>
              <a:pPr algn="ctr">
                <a:defRPr/>
              </a:pPr>
              <a:r>
                <a:rPr lang="th-TH" sz="1200">
                  <a:latin typeface="Angsana New" pitchFamily="18" charset="-34"/>
                </a:rPr>
                <a:t>เครือข่าย</a:t>
              </a:r>
            </a:p>
          </p:txBody>
        </p:sp>
        <p:sp>
          <p:nvSpPr>
            <p:cNvPr id="48" name="Line 95"/>
            <p:cNvSpPr>
              <a:spLocks noChangeShapeType="1"/>
            </p:cNvSpPr>
            <p:nvPr/>
          </p:nvSpPr>
          <p:spPr bwMode="auto">
            <a:xfrm>
              <a:off x="3210" y="4464"/>
              <a:ext cx="0" cy="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49" name="Group 121"/>
          <p:cNvGrpSpPr>
            <a:grpSpLocks/>
          </p:cNvGrpSpPr>
          <p:nvPr/>
        </p:nvGrpSpPr>
        <p:grpSpPr bwMode="auto">
          <a:xfrm>
            <a:off x="6524636" y="5588865"/>
            <a:ext cx="2643206" cy="1020100"/>
            <a:chOff x="3282" y="4224"/>
            <a:chExt cx="774" cy="853"/>
          </a:xfrm>
        </p:grpSpPr>
        <p:sp>
          <p:nvSpPr>
            <p:cNvPr id="50" name="Rectangle 111"/>
            <p:cNvSpPr>
              <a:spLocks noChangeArrowheads="1"/>
            </p:cNvSpPr>
            <p:nvPr/>
          </p:nvSpPr>
          <p:spPr bwMode="auto">
            <a:xfrm>
              <a:off x="3282" y="4224"/>
              <a:ext cx="774" cy="192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สร้างความเข้มแข็งขององค์กร</a:t>
              </a:r>
            </a:p>
          </p:txBody>
        </p:sp>
        <p:sp>
          <p:nvSpPr>
            <p:cNvPr id="51" name="Line 112"/>
            <p:cNvSpPr>
              <a:spLocks noChangeShapeType="1"/>
            </p:cNvSpPr>
            <p:nvPr/>
          </p:nvSpPr>
          <p:spPr bwMode="auto">
            <a:xfrm>
              <a:off x="3690" y="4416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3303" y="4512"/>
              <a:ext cx="335" cy="564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การ</a:t>
              </a:r>
              <a:r>
                <a:rPr lang="th-TH" sz="1200" dirty="0" smtClean="0">
                  <a:latin typeface="Angsana New" pitchFamily="18" charset="-34"/>
                </a:rPr>
                <a:t>พัฒนาระบบ</a:t>
              </a:r>
            </a:p>
            <a:p>
              <a:pPr algn="ctr">
                <a:defRPr/>
              </a:pPr>
              <a:r>
                <a:rPr lang="th-TH" sz="1200" dirty="0" smtClean="0">
                  <a:latin typeface="Angsana New" pitchFamily="18" charset="-34"/>
                </a:rPr>
                <a:t>การบริหารงาน</a:t>
              </a:r>
            </a:p>
            <a:p>
              <a:pPr algn="ctr">
                <a:defRPr/>
              </a:pPr>
              <a:r>
                <a:rPr lang="th-TH" sz="1200" dirty="0" smtClean="0">
                  <a:latin typeface="Angsana New" pitchFamily="18" charset="-34"/>
                </a:rPr>
                <a:t>แบบ</a:t>
              </a:r>
              <a:r>
                <a:rPr lang="th-TH" sz="1200" dirty="0" err="1">
                  <a:latin typeface="Angsana New" pitchFamily="18" charset="-34"/>
                </a:rPr>
                <a:t>ธรร</a:t>
              </a:r>
              <a:r>
                <a:rPr lang="th-TH" sz="1200" dirty="0" err="1" smtClean="0">
                  <a:latin typeface="Angsana New" pitchFamily="18" charset="-34"/>
                </a:rPr>
                <a:t>มาภิ</a:t>
              </a:r>
              <a:r>
                <a:rPr lang="th-TH" sz="1200" dirty="0">
                  <a:latin typeface="Angsana New" pitchFamily="18" charset="-34"/>
                </a:rPr>
                <a:t>บาล</a:t>
              </a:r>
            </a:p>
          </p:txBody>
        </p:sp>
        <p:sp>
          <p:nvSpPr>
            <p:cNvPr id="53" name="Line 114"/>
            <p:cNvSpPr>
              <a:spLocks noChangeShapeType="1"/>
            </p:cNvSpPr>
            <p:nvPr/>
          </p:nvSpPr>
          <p:spPr bwMode="auto">
            <a:xfrm>
              <a:off x="3462" y="4476"/>
              <a:ext cx="3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4" name="Line 115"/>
            <p:cNvSpPr>
              <a:spLocks noChangeShapeType="1"/>
            </p:cNvSpPr>
            <p:nvPr/>
          </p:nvSpPr>
          <p:spPr bwMode="auto">
            <a:xfrm>
              <a:off x="3462" y="4476"/>
              <a:ext cx="0" cy="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5" name="Rectangle 116"/>
            <p:cNvSpPr>
              <a:spLocks noChangeArrowheads="1"/>
            </p:cNvSpPr>
            <p:nvPr/>
          </p:nvSpPr>
          <p:spPr bwMode="auto">
            <a:xfrm>
              <a:off x="3697" y="4539"/>
              <a:ext cx="314" cy="538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การ</a:t>
              </a:r>
              <a:r>
                <a:rPr lang="th-TH" sz="1200" dirty="0" smtClean="0">
                  <a:latin typeface="Angsana New" pitchFamily="18" charset="-34"/>
                </a:rPr>
                <a:t>พัฒนาระบบ</a:t>
              </a:r>
              <a:endParaRPr lang="th-TH" sz="12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200" dirty="0" smtClean="0">
                  <a:latin typeface="Angsana New" pitchFamily="18" charset="-34"/>
                </a:rPr>
                <a:t>ประกันคุณภาพ</a:t>
              </a:r>
              <a:endParaRPr lang="th-TH" sz="1200" dirty="0">
                <a:latin typeface="Angsana New" pitchFamily="18" charset="-34"/>
              </a:endParaRPr>
            </a:p>
            <a:p>
              <a:pPr algn="ctr">
                <a:defRPr/>
              </a:pPr>
              <a:r>
                <a:rPr lang="th-TH" sz="1200" dirty="0">
                  <a:latin typeface="Angsana New" pitchFamily="18" charset="-34"/>
                </a:rPr>
                <a:t>การศึกษา</a:t>
              </a:r>
            </a:p>
          </p:txBody>
        </p:sp>
        <p:sp>
          <p:nvSpPr>
            <p:cNvPr id="56" name="Line 119"/>
            <p:cNvSpPr>
              <a:spLocks noChangeShapeType="1"/>
            </p:cNvSpPr>
            <p:nvPr/>
          </p:nvSpPr>
          <p:spPr bwMode="auto">
            <a:xfrm>
              <a:off x="3852" y="4476"/>
              <a:ext cx="0" cy="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57" name="Rectangle 46"/>
          <p:cNvSpPr>
            <a:spLocks noChangeArrowheads="1"/>
          </p:cNvSpPr>
          <p:nvPr/>
        </p:nvSpPr>
        <p:spPr bwMode="auto">
          <a:xfrm>
            <a:off x="1130597" y="5917267"/>
            <a:ext cx="752475" cy="43815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การพัฒนา</a:t>
            </a:r>
          </a:p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ทรัพยากรมนุษย์</a:t>
            </a:r>
          </a:p>
        </p:txBody>
      </p:sp>
      <p:sp>
        <p:nvSpPr>
          <p:cNvPr id="58" name="Rectangle 70"/>
          <p:cNvSpPr>
            <a:spLocks noChangeArrowheads="1"/>
          </p:cNvSpPr>
          <p:nvPr/>
        </p:nvSpPr>
        <p:spPr bwMode="auto">
          <a:xfrm>
            <a:off x="2057009" y="5917643"/>
            <a:ext cx="752475" cy="43815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การสร้าง</a:t>
            </a:r>
          </a:p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วัฒนธรรมองค์กร</a:t>
            </a:r>
          </a:p>
        </p:txBody>
      </p:sp>
      <p:sp>
        <p:nvSpPr>
          <p:cNvPr id="59" name="Rectangle 71"/>
          <p:cNvSpPr>
            <a:spLocks noChangeArrowheads="1"/>
          </p:cNvSpPr>
          <p:nvPr/>
        </p:nvSpPr>
        <p:spPr bwMode="auto">
          <a:xfrm>
            <a:off x="3011923" y="5929330"/>
            <a:ext cx="828675" cy="43815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การสร้างสวัสดิการ</a:t>
            </a:r>
          </a:p>
          <a:p>
            <a:pPr algn="ctr">
              <a:defRPr/>
            </a:pPr>
            <a:r>
              <a:rPr lang="th-TH" sz="1200" dirty="0">
                <a:latin typeface="Angsana New" pitchFamily="18" charset="-34"/>
              </a:rPr>
              <a:t>การทำงาน</a:t>
            </a:r>
          </a:p>
        </p:txBody>
      </p:sp>
      <p:sp>
        <p:nvSpPr>
          <p:cNvPr id="60" name="Rectangle 74"/>
          <p:cNvSpPr>
            <a:spLocks noChangeArrowheads="1"/>
          </p:cNvSpPr>
          <p:nvPr/>
        </p:nvSpPr>
        <p:spPr bwMode="auto">
          <a:xfrm>
            <a:off x="1059347" y="6336725"/>
            <a:ext cx="752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การศึกษาต่อ</a:t>
            </a:r>
          </a:p>
          <a:p>
            <a:endParaRPr lang="th-TH" sz="200" dirty="0">
              <a:solidFill>
                <a:srgbClr val="0000FF"/>
              </a:solidFill>
              <a:latin typeface="Angsana New" pitchFamily="18" charset="-34"/>
            </a:endParaRPr>
          </a:p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การฝึกอบรม</a:t>
            </a:r>
          </a:p>
        </p:txBody>
      </p:sp>
      <p:sp>
        <p:nvSpPr>
          <p:cNvPr id="61" name="Rectangle 78"/>
          <p:cNvSpPr>
            <a:spLocks noChangeArrowheads="1"/>
          </p:cNvSpPr>
          <p:nvPr/>
        </p:nvSpPr>
        <p:spPr bwMode="auto">
          <a:xfrm>
            <a:off x="1990585" y="6360311"/>
            <a:ext cx="8667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การจัดการความรู้</a:t>
            </a:r>
          </a:p>
          <a:p>
            <a:endParaRPr lang="th-TH" sz="200" dirty="0">
              <a:solidFill>
                <a:srgbClr val="0000FF"/>
              </a:solidFill>
              <a:latin typeface="Angsana New" pitchFamily="18" charset="-34"/>
            </a:endParaRPr>
          </a:p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การสร้างการมีส่วนร่วม</a:t>
            </a:r>
          </a:p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การบริหารความเสี่ยง</a:t>
            </a:r>
          </a:p>
        </p:txBody>
      </p:sp>
      <p:sp>
        <p:nvSpPr>
          <p:cNvPr id="62" name="Rectangle 82"/>
          <p:cNvSpPr>
            <a:spLocks noChangeArrowheads="1"/>
          </p:cNvSpPr>
          <p:nvPr/>
        </p:nvSpPr>
        <p:spPr bwMode="auto">
          <a:xfrm>
            <a:off x="3047736" y="6369833"/>
            <a:ext cx="752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สิ่งอำนวย</a:t>
            </a:r>
          </a:p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ความสะดวก</a:t>
            </a:r>
          </a:p>
          <a:p>
            <a:endParaRPr lang="th-TH" sz="200" dirty="0">
              <a:solidFill>
                <a:srgbClr val="0000FF"/>
              </a:solidFill>
              <a:latin typeface="Angsana New" pitchFamily="18" charset="-34"/>
            </a:endParaRPr>
          </a:p>
          <a:p>
            <a:r>
              <a:rPr lang="th-TH" sz="1000" dirty="0">
                <a:solidFill>
                  <a:srgbClr val="0000FF"/>
                </a:solidFill>
                <a:latin typeface="Angsana New" pitchFamily="18" charset="-34"/>
              </a:rPr>
              <a:t>ขวัญ/กำลังใจ</a:t>
            </a:r>
          </a:p>
        </p:txBody>
      </p:sp>
      <p:sp>
        <p:nvSpPr>
          <p:cNvPr id="64" name="Line 48"/>
          <p:cNvSpPr>
            <a:spLocks noChangeShapeType="1"/>
          </p:cNvSpPr>
          <p:nvPr/>
        </p:nvSpPr>
        <p:spPr bwMode="auto">
          <a:xfrm>
            <a:off x="1666852" y="5857892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cxnSp>
        <p:nvCxnSpPr>
          <p:cNvPr id="72" name="Straight Connector 71"/>
          <p:cNvCxnSpPr>
            <a:stCxn id="64" idx="1"/>
            <a:endCxn id="64" idx="1"/>
          </p:cNvCxnSpPr>
          <p:nvPr/>
        </p:nvCxnSpPr>
        <p:spPr bwMode="auto">
          <a:xfrm rot="5400000" flipH="1" flipV="1">
            <a:off x="3267052" y="5857892"/>
            <a:ext cx="158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/>
          <p:nvPr/>
        </p:nvCxnSpPr>
        <p:spPr bwMode="auto">
          <a:xfrm rot="5400000">
            <a:off x="3237788" y="5880942"/>
            <a:ext cx="7143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 rot="5400000">
            <a:off x="1642214" y="5880942"/>
            <a:ext cx="7143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/>
          <p:cNvCxnSpPr/>
          <p:nvPr/>
        </p:nvCxnSpPr>
        <p:spPr bwMode="auto">
          <a:xfrm rot="5400000">
            <a:off x="2393619" y="5857004"/>
            <a:ext cx="7143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2" name="Down Arrow 81"/>
          <p:cNvSpPr/>
          <p:nvPr/>
        </p:nvSpPr>
        <p:spPr bwMode="auto">
          <a:xfrm flipV="1">
            <a:off x="5095876" y="3214686"/>
            <a:ext cx="428628" cy="214314"/>
          </a:xfrm>
          <a:prstGeom prst="down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3" name="Down Arrow 82"/>
          <p:cNvSpPr/>
          <p:nvPr/>
        </p:nvSpPr>
        <p:spPr bwMode="auto">
          <a:xfrm flipV="1">
            <a:off x="5095876" y="4393507"/>
            <a:ext cx="428628" cy="214314"/>
          </a:xfrm>
          <a:prstGeom prst="down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4" name="Down Arrow 83"/>
          <p:cNvSpPr/>
          <p:nvPr/>
        </p:nvSpPr>
        <p:spPr bwMode="auto">
          <a:xfrm flipV="1">
            <a:off x="5095876" y="5357826"/>
            <a:ext cx="428628" cy="214314"/>
          </a:xfrm>
          <a:prstGeom prst="down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57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3716</TotalTime>
  <Words>395</Words>
  <Application>Microsoft Office PowerPoint</Application>
  <PresentationFormat>กระดาษ A4 (210x297 มม.)</PresentationFormat>
  <Paragraphs>91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Default Design</vt:lpstr>
      <vt:lpstr>ภาพนิ่ง 1</vt:lpstr>
    </vt:vector>
  </TitlesOfParts>
  <Company>RMUT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PLD</dc:creator>
  <cp:lastModifiedBy>sukanya_ch</cp:lastModifiedBy>
  <cp:revision>368</cp:revision>
  <cp:lastPrinted>2014-10-08T09:26:22Z</cp:lastPrinted>
  <dcterms:created xsi:type="dcterms:W3CDTF">2005-11-15T01:49:00Z</dcterms:created>
  <dcterms:modified xsi:type="dcterms:W3CDTF">2015-07-22T04:44:22Z</dcterms:modified>
</cp:coreProperties>
</file>