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90" r:id="rId2"/>
    <p:sldId id="276" r:id="rId3"/>
    <p:sldId id="278" r:id="rId4"/>
    <p:sldId id="279" r:id="rId5"/>
    <p:sldId id="259" r:id="rId6"/>
    <p:sldId id="260" r:id="rId7"/>
    <p:sldId id="282" r:id="rId8"/>
    <p:sldId id="267" r:id="rId9"/>
    <p:sldId id="284" r:id="rId10"/>
    <p:sldId id="285" r:id="rId11"/>
    <p:sldId id="286" r:id="rId12"/>
    <p:sldId id="287" r:id="rId13"/>
    <p:sldId id="288" r:id="rId14"/>
    <p:sldId id="289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60"/>
  </p:normalViewPr>
  <p:slideViewPr>
    <p:cSldViewPr>
      <p:cViewPr>
        <p:scale>
          <a:sx n="70" d="100"/>
          <a:sy n="70" d="100"/>
        </p:scale>
        <p:origin x="-5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0FC9A-7037-4C14-BEA8-3F2DBADA93DB}" type="datetimeFigureOut">
              <a:rPr lang="th-TH" smtClean="0"/>
              <a:t>12/09/56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B1ED8-181F-4609-A52A-F2D1F4EC296C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B8F87-92F4-441D-BFDB-E8FB4B62F77B}" type="datetimeFigureOut">
              <a:rPr lang="th-TH" smtClean="0"/>
              <a:t>12/09/56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7593-D34E-4692-B629-1BD788AA8F21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A07E97-898E-46DF-9CE0-EF10C35A28B4}" type="datetime1">
              <a:rPr lang="th-TH" smtClean="0"/>
              <a:t>12/09/56</a:t>
            </a:fld>
            <a:endParaRPr lang="th-TH"/>
          </a:p>
        </p:txBody>
      </p:sp>
      <p:sp>
        <p:nvSpPr>
          <p:cNvPr id="20" name="ตัวยึด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61FFA4-1167-4C4F-807B-9ECE18729D5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13716-7329-40AE-80DF-77C0DE972AFC}" type="datetime1">
              <a:rPr lang="th-TH" smtClean="0"/>
              <a:t>12/09/56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61FFA4-1167-4C4F-807B-9ECE18729D5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7DDE3-2A93-4EDA-B71C-5160F7D384F2}" type="datetime1">
              <a:rPr lang="th-TH" smtClean="0"/>
              <a:t>12/09/56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61FFA4-1167-4C4F-807B-9ECE18729D5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C6C78-0B01-4392-B206-AA4069F68A2E}" type="datetime1">
              <a:rPr lang="th-TH" smtClean="0"/>
              <a:t>12/09/56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61FFA4-1167-4C4F-807B-9ECE18729D5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5F3C29-4301-4ACE-A52B-D40CC8E6743E}" type="datetime1">
              <a:rPr lang="th-TH" smtClean="0"/>
              <a:t>12/09/56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61FFA4-1167-4C4F-807B-9ECE18729D5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EB581-14A4-4ED9-A290-693BD4A2A13B}" type="datetime1">
              <a:rPr lang="th-TH" smtClean="0"/>
              <a:t>12/09/56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61FFA4-1167-4C4F-807B-9ECE18729D5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D96CF-B342-4FB2-A9E9-8A17E9CBE254}" type="datetime1">
              <a:rPr lang="th-TH" smtClean="0"/>
              <a:t>12/09/56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61FFA4-1167-4C4F-807B-9ECE18729D5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DCC69-14F5-400A-95EE-5DBF29B03BB7}" type="datetime1">
              <a:rPr lang="th-TH" smtClean="0"/>
              <a:t>12/09/56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61FFA4-1167-4C4F-807B-9ECE18729D5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E96B7-EC8B-4E30-90AB-74F5C4444EE1}" type="datetime1">
              <a:rPr lang="th-TH" smtClean="0"/>
              <a:t>12/09/56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61FFA4-1167-4C4F-807B-9ECE18729D5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BD722-E02C-4033-AAB9-54B5699F1323}" type="datetime1">
              <a:rPr lang="th-TH" smtClean="0"/>
              <a:t>12/09/56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61FFA4-1167-4C4F-807B-9ECE18729D5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1300B-D8CA-4254-9253-857199306DEB}" type="datetime1">
              <a:rPr lang="th-TH" smtClean="0"/>
              <a:t>12/09/56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61FFA4-1167-4C4F-807B-9ECE18729D5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ตัวยึดชื่อเรื่อง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ข้อความ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ยึดวันที่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0E1DB44-53D4-4D92-8BF3-3D8820A3768C}" type="datetime1">
              <a:rPr lang="th-TH" smtClean="0"/>
              <a:t>12/09/56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561FFA4-1167-4C4F-807B-9ECE18729D5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187624" y="980728"/>
            <a:ext cx="7406640" cy="1472184"/>
          </a:xfrm>
        </p:spPr>
        <p:txBody>
          <a:bodyPr/>
          <a:lstStyle/>
          <a:p>
            <a:pPr algn="ctr"/>
            <a:r>
              <a:rPr lang="th-TH" dirty="0" smtClean="0">
                <a:latin typeface="Tahoma" pitchFamily="34" charset="0"/>
                <a:ea typeface="Tahoma" pitchFamily="34" charset="0"/>
              </a:rPr>
              <a:t>การปลูกพืชไม่ใช้ดิน</a:t>
            </a:r>
            <a:br>
              <a:rPr lang="th-TH" dirty="0" smtClean="0">
                <a:latin typeface="Tahoma" pitchFamily="34" charset="0"/>
                <a:ea typeface="Tahoma" pitchFamily="34" charset="0"/>
              </a:rPr>
            </a:br>
            <a:r>
              <a:rPr lang="th-TH" dirty="0" smtClean="0">
                <a:latin typeface="Tahoma" pitchFamily="34" charset="0"/>
                <a:ea typeface="Tahoma" pitchFamily="34" charset="0"/>
              </a:rPr>
              <a:t>โดยใช้น้ำสกัดชีวภาพ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7406640" cy="1752600"/>
          </a:xfrm>
        </p:spPr>
        <p:txBody>
          <a:bodyPr/>
          <a:lstStyle/>
          <a:p>
            <a:pPr algn="ctr"/>
            <a:r>
              <a:rPr lang="th-TH" b="1" dirty="0" smtClean="0"/>
              <a:t>โดย</a:t>
            </a:r>
          </a:p>
          <a:p>
            <a:pPr algn="ctr"/>
            <a:r>
              <a:rPr lang="th-TH" b="1" dirty="0" smtClean="0"/>
              <a:t>นางสาว</a:t>
            </a:r>
            <a:r>
              <a:rPr lang="th-TH" b="1" dirty="0" err="1" smtClean="0"/>
              <a:t>ปิ</a:t>
            </a:r>
            <a:r>
              <a:rPr lang="th-TH" b="1" dirty="0" smtClean="0"/>
              <a:t>ยะ</a:t>
            </a:r>
            <a:r>
              <a:rPr lang="th-TH" b="1" dirty="0" err="1" smtClean="0"/>
              <a:t>ภรณ์</a:t>
            </a:r>
            <a:r>
              <a:rPr lang="th-TH" b="1" dirty="0" smtClean="0"/>
              <a:t>  จิตรเอก</a:t>
            </a:r>
            <a:endParaRPr lang="th-TH" b="1" dirty="0"/>
          </a:p>
        </p:txBody>
      </p:sp>
      <p:pic>
        <p:nvPicPr>
          <p:cNvPr id="4" name="Picture 2" descr="C:\Documents and Settings\User\My Documents\My Pictures\images1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005064"/>
            <a:ext cx="3024336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วิธีทำ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นำเศษผักมาสับละเอียดเพื่อช่วยให้ย่อยสลายเร็วขึ้น</a:t>
            </a:r>
          </a:p>
          <a:p>
            <a:r>
              <a:rPr lang="th-TH" dirty="0" smtClean="0"/>
              <a:t>นำส่วนผสมทั้ง 3 คลุกเคล้าให้เข้ากัน</a:t>
            </a:r>
          </a:p>
          <a:p>
            <a:r>
              <a:rPr lang="th-TH" dirty="0" smtClean="0"/>
              <a:t>หมักในภาชนะปิดฝาให้สนิทเป็นเวลา 30-45 วัน</a:t>
            </a:r>
          </a:p>
          <a:p>
            <a:r>
              <a:rPr lang="th-TH" dirty="0" smtClean="0"/>
              <a:t>ได้น้ำสกัดสีน้ำตาล มีกลิ่นหอมอมเปรี้ยว</a:t>
            </a:r>
            <a:endParaRPr lang="th-TH" dirty="0"/>
          </a:p>
        </p:txBody>
      </p:sp>
      <p:pic>
        <p:nvPicPr>
          <p:cNvPr id="4" name="รูปภาพ 3" descr="images1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3789040"/>
            <a:ext cx="2514600" cy="1819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2. ปุ๋ยน้ำหมักมูลค้างคาว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b="1" dirty="0" smtClean="0"/>
              <a:t>ส่วนประกอบ</a:t>
            </a:r>
          </a:p>
          <a:p>
            <a:pPr marL="541782" indent="-514350">
              <a:buNone/>
            </a:pPr>
            <a:r>
              <a:rPr lang="th-TH" dirty="0" smtClean="0"/>
              <a:t>1. ปุ๋ยมูลค้างคาว	จำนวน	  12	กิโลกรัม</a:t>
            </a:r>
          </a:p>
          <a:p>
            <a:pPr marL="541782" indent="-514350">
              <a:buNone/>
            </a:pPr>
            <a:r>
              <a:rPr lang="th-TH" dirty="0" smtClean="0"/>
              <a:t>2. น้ำ			จำนวน     5 	ลิตร</a:t>
            </a:r>
          </a:p>
          <a:p>
            <a:pPr marL="541782" indent="-514350">
              <a:buNone/>
            </a:pPr>
            <a:r>
              <a:rPr lang="th-TH" dirty="0" smtClean="0"/>
              <a:t>3. กากน้ำตาล		จำนวน     3 	กิโลกรัม</a:t>
            </a:r>
          </a:p>
          <a:p>
            <a:pPr marL="541782" indent="-514350">
              <a:buNone/>
            </a:pPr>
            <a:r>
              <a:rPr lang="th-TH" dirty="0" smtClean="0"/>
              <a:t>4. หัวเชื้อจุลินทรีย์	จำนวน 	   2	ลิตร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b="1" dirty="0" smtClean="0"/>
              <a:t>วิธีทำ</a:t>
            </a:r>
          </a:p>
          <a:p>
            <a:pPr>
              <a:buNone/>
            </a:pPr>
            <a:r>
              <a:rPr lang="th-TH" dirty="0" smtClean="0"/>
              <a:t>	นำปุ๋ยมูลค้างคาวผสมกับกากน้ำตาล เติมหัวเชื้อจุลินทรีย์ </a:t>
            </a:r>
          </a:p>
          <a:p>
            <a:pPr>
              <a:buNone/>
            </a:pPr>
            <a:r>
              <a:rPr lang="th-TH" dirty="0" smtClean="0"/>
              <a:t>และน้ำลงไปหมักในภาชนะปิดฝาเป็นเวลา 30 วัน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การพิจารณาน้ำหมักชีวภาพ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การเจริญของจุลินท</a:t>
            </a:r>
            <a:r>
              <a:rPr lang="th-TH" dirty="0" err="1" smtClean="0"/>
              <a:t>รีย์</a:t>
            </a:r>
            <a:r>
              <a:rPr lang="th-TH" dirty="0" smtClean="0"/>
              <a:t>น้อยลง โดยคราบเชื้อที่พบในช่วยแรกลดลง</a:t>
            </a:r>
          </a:p>
          <a:p>
            <a:r>
              <a:rPr lang="th-TH" dirty="0" smtClean="0"/>
              <a:t>ไม่พบฟองก๊าซคาร์บอนไดออกไซด์</a:t>
            </a:r>
          </a:p>
          <a:p>
            <a:r>
              <a:rPr lang="th-TH" dirty="0" smtClean="0"/>
              <a:t>กลิ่นแอลกอฮอล์ลดลง</a:t>
            </a:r>
          </a:p>
          <a:p>
            <a:r>
              <a:rPr lang="th-TH" dirty="0" smtClean="0"/>
              <a:t>ความเป็นกรดเป็นด่าง (</a:t>
            </a:r>
            <a:r>
              <a:rPr lang="en-US" dirty="0" smtClean="0"/>
              <a:t>ph</a:t>
            </a:r>
            <a:r>
              <a:rPr lang="th-TH" dirty="0" smtClean="0"/>
              <a:t>) อยู่ระหว่าง 3-4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การนำน้ำหมักชีวภาพไปใช้ในการปลูกพืชไม่ใช้ดิน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cs typeface="+mj-cs"/>
              </a:rPr>
              <a:t>การเตรียมน้ำหมักชีวภาพ</a:t>
            </a:r>
          </a:p>
          <a:p>
            <a:pPr marL="596646" indent="-514350">
              <a:buAutoNum type="arabicPeriod"/>
            </a:pPr>
            <a:r>
              <a:rPr lang="th-TH" dirty="0" smtClean="0">
                <a:solidFill>
                  <a:sysClr val="windowText" lastClr="000000"/>
                </a:solidFill>
                <a:cs typeface="+mj-cs"/>
              </a:rPr>
              <a:t>น้ำหมักชีวภาพ + สารอาหาร</a:t>
            </a:r>
            <a:r>
              <a:rPr lang="th-TH" dirty="0" err="1" smtClean="0">
                <a:solidFill>
                  <a:sysClr val="windowText" lastClr="000000"/>
                </a:solidFill>
                <a:cs typeface="+mj-cs"/>
              </a:rPr>
              <a:t>มาตรฐานอ</a:t>
            </a:r>
            <a:r>
              <a:rPr lang="th-TH" dirty="0" smtClean="0">
                <a:solidFill>
                  <a:sysClr val="windowText" lastClr="000000"/>
                </a:solidFill>
                <a:cs typeface="+mj-cs"/>
              </a:rPr>
              <a:t>นินท</a:t>
            </a:r>
            <a:r>
              <a:rPr lang="th-TH" dirty="0" err="1" smtClean="0">
                <a:solidFill>
                  <a:sysClr val="windowText" lastClr="000000"/>
                </a:solidFill>
                <a:cs typeface="+mj-cs"/>
              </a:rPr>
              <a:t>รีย์</a:t>
            </a:r>
            <a:r>
              <a:rPr lang="th-TH" dirty="0" smtClean="0">
                <a:solidFill>
                  <a:sysClr val="windowText" lastClr="000000"/>
                </a:solidFill>
                <a:cs typeface="+mj-cs"/>
              </a:rPr>
              <a:t> (ปุ๋ยเคมี)</a:t>
            </a:r>
            <a:r>
              <a:rPr lang="en-US" dirty="0" smtClean="0">
                <a:solidFill>
                  <a:sysClr val="windowText" lastClr="000000"/>
                </a:solidFill>
                <a:cs typeface="+mj-cs"/>
              </a:rPr>
              <a:t> </a:t>
            </a:r>
            <a:r>
              <a:rPr lang="th-TH" dirty="0" smtClean="0">
                <a:solidFill>
                  <a:sysClr val="windowText" lastClr="000000"/>
                </a:solidFill>
                <a:cs typeface="+mj-cs"/>
              </a:rPr>
              <a:t>อัตราส่วน 1</a:t>
            </a:r>
            <a:r>
              <a:rPr lang="en-US" dirty="0" smtClean="0">
                <a:solidFill>
                  <a:sysClr val="windowText" lastClr="000000"/>
                </a:solidFill>
                <a:cs typeface="+mj-cs"/>
              </a:rPr>
              <a:t> </a:t>
            </a:r>
            <a:r>
              <a:rPr lang="en-US" b="1" dirty="0" smtClean="0">
                <a:solidFill>
                  <a:sysClr val="windowText" lastClr="000000"/>
                </a:solidFill>
                <a:cs typeface="+mj-cs"/>
              </a:rPr>
              <a:t>:</a:t>
            </a:r>
            <a:r>
              <a:rPr lang="th-TH" b="1" dirty="0" smtClean="0">
                <a:solidFill>
                  <a:sysClr val="windowText" lastClr="000000"/>
                </a:solidFill>
                <a:cs typeface="+mj-cs"/>
              </a:rPr>
              <a:t> </a:t>
            </a:r>
            <a:r>
              <a:rPr lang="th-TH" dirty="0" smtClean="0">
                <a:solidFill>
                  <a:sysClr val="windowText" lastClr="000000"/>
                </a:solidFill>
                <a:cs typeface="+mj-cs"/>
              </a:rPr>
              <a:t>1 โดยปริมาตรเก็บเป็น </a:t>
            </a:r>
            <a:r>
              <a:rPr lang="en-US" dirty="0" smtClean="0">
                <a:solidFill>
                  <a:sysClr val="windowText" lastClr="000000"/>
                </a:solidFill>
                <a:latin typeface="Angsana New" pitchFamily="18" charset="-34"/>
                <a:cs typeface="+mj-cs"/>
              </a:rPr>
              <a:t>Stock A </a:t>
            </a:r>
            <a:endParaRPr lang="th-TH" dirty="0" smtClean="0">
              <a:solidFill>
                <a:sysClr val="windowText" lastClr="000000"/>
              </a:solidFill>
              <a:cs typeface="+mj-cs"/>
            </a:endParaRPr>
          </a:p>
          <a:p>
            <a:pPr marL="596646" indent="-514350">
              <a:buFont typeface="Wingdings 2"/>
              <a:buAutoNum type="arabicPeriod"/>
            </a:pPr>
            <a:r>
              <a:rPr lang="th-TH" dirty="0" smtClean="0">
                <a:solidFill>
                  <a:sysClr val="windowText" lastClr="000000"/>
                </a:solidFill>
                <a:cs typeface="+mj-cs"/>
              </a:rPr>
              <a:t>สารอาหาร</a:t>
            </a:r>
            <a:r>
              <a:rPr lang="th-TH" dirty="0" err="1" smtClean="0">
                <a:solidFill>
                  <a:sysClr val="windowText" lastClr="000000"/>
                </a:solidFill>
                <a:cs typeface="+mj-cs"/>
              </a:rPr>
              <a:t>มาตรฐานอ</a:t>
            </a:r>
            <a:r>
              <a:rPr lang="th-TH" dirty="0" smtClean="0">
                <a:solidFill>
                  <a:sysClr val="windowText" lastClr="000000"/>
                </a:solidFill>
                <a:cs typeface="+mj-cs"/>
              </a:rPr>
              <a:t>นินท</a:t>
            </a:r>
            <a:r>
              <a:rPr lang="th-TH" dirty="0" err="1" smtClean="0">
                <a:solidFill>
                  <a:sysClr val="windowText" lastClr="000000"/>
                </a:solidFill>
                <a:cs typeface="+mj-cs"/>
              </a:rPr>
              <a:t>รีย์</a:t>
            </a:r>
            <a:r>
              <a:rPr lang="th-TH" dirty="0" smtClean="0">
                <a:solidFill>
                  <a:sysClr val="windowText" lastClr="000000"/>
                </a:solidFill>
                <a:cs typeface="+mj-cs"/>
              </a:rPr>
              <a:t> </a:t>
            </a:r>
            <a:r>
              <a:rPr lang="en-US" dirty="0" smtClean="0">
                <a:solidFill>
                  <a:sysClr val="windowText" lastClr="000000"/>
                </a:solidFill>
                <a:latin typeface="Angsana New" pitchFamily="18" charset="-34"/>
                <a:cs typeface="+mj-cs"/>
              </a:rPr>
              <a:t>Stock B </a:t>
            </a:r>
            <a:r>
              <a:rPr lang="th-TH" dirty="0" smtClean="0">
                <a:solidFill>
                  <a:sysClr val="windowText" lastClr="000000"/>
                </a:solidFill>
                <a:cs typeface="+mj-cs"/>
              </a:rPr>
              <a:t>เตรียมตามสูตรที่ใช้</a:t>
            </a:r>
          </a:p>
          <a:p>
            <a:pPr marL="596646" indent="-514350">
              <a:buFont typeface="Wingdings 2"/>
              <a:buAutoNum type="arabicPeriod"/>
            </a:pPr>
            <a:r>
              <a:rPr lang="th-TH" dirty="0" smtClean="0">
                <a:cs typeface="+mj-cs"/>
              </a:rPr>
              <a:t>นำ </a:t>
            </a:r>
            <a:r>
              <a:rPr lang="en-US" dirty="0" smtClean="0">
                <a:latin typeface="Angsana New" pitchFamily="18" charset="-34"/>
                <a:cs typeface="+mj-cs"/>
              </a:rPr>
              <a:t>Stock A </a:t>
            </a:r>
            <a:r>
              <a:rPr lang="th-TH" dirty="0" smtClean="0">
                <a:latin typeface="Angsana New" pitchFamily="18" charset="-34"/>
                <a:cs typeface="+mj-cs"/>
              </a:rPr>
              <a:t>กับ </a:t>
            </a:r>
            <a:r>
              <a:rPr lang="en-US" dirty="0" smtClean="0">
                <a:latin typeface="Angsana New" pitchFamily="18" charset="-34"/>
                <a:cs typeface="+mj-cs"/>
              </a:rPr>
              <a:t>Stock B </a:t>
            </a:r>
            <a:r>
              <a:rPr lang="th-TH" dirty="0" smtClean="0">
                <a:latin typeface="Angsana New" pitchFamily="18" charset="-34"/>
                <a:cs typeface="+mj-cs"/>
              </a:rPr>
              <a:t> ในอัตราส่วนที่เท่ากันไปใช้ในการปลูกพืชไม่ใช้ดินได้เลย ปรับค่าความเข้มข้นของสารให้มีค่า </a:t>
            </a:r>
            <a:r>
              <a:rPr lang="en-US" dirty="0" smtClean="0">
                <a:latin typeface="Angsana New" pitchFamily="18" charset="-34"/>
                <a:cs typeface="+mj-cs"/>
              </a:rPr>
              <a:t>EVC.20 </a:t>
            </a:r>
            <a:r>
              <a:rPr lang="en-US" dirty="0" err="1" smtClean="0">
                <a:latin typeface="Angsana New" pitchFamily="18" charset="-34"/>
                <a:cs typeface="+mj-cs"/>
              </a:rPr>
              <a:t>mS</a:t>
            </a:r>
            <a:r>
              <a:rPr lang="en-US" dirty="0" smtClean="0">
                <a:latin typeface="Angsana New" pitchFamily="18" charset="-34"/>
                <a:cs typeface="+mj-cs"/>
              </a:rPr>
              <a:t>/cm.</a:t>
            </a:r>
          </a:p>
          <a:p>
            <a:pPr marL="596646" indent="-514350">
              <a:buNone/>
            </a:pPr>
            <a:endParaRPr lang="th-TH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ข้อควรระวังในการใช้น้ำสกัดชีวภาพ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259632" y="1196752"/>
            <a:ext cx="7498080" cy="48006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r>
              <a:rPr lang="th-TH" b="1" dirty="0" smtClean="0"/>
              <a:t>1. ห้ามใช้เกินอัตราที่กำหนดไว้ในคำแนะนำ เพราะอาจมีผลทำให้ใบไหม้ได้ เนื่องจากความเป็นกรดหรือความเค็มในน้ำสกัดชีวภาพ หรือน้ำหมักชีวภาพ</a:t>
            </a:r>
          </a:p>
          <a:p>
            <a:r>
              <a:rPr lang="th-TH" b="1" dirty="0" smtClean="0"/>
              <a:t>2. น้ำสกัดชีวภาพหรือน้ำหมักชีวภาพที่มีธาตุไนโตรเจนสูงระวังการใช้ เพราะใช้มากอาจทำให้เฝือใบและไม่ออกดอกออกผลได้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การปลูกพืชไม่ใช้ดิน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การปลูกพืชไม่ใช้ดิน คือการปลูกพืชลงในวัสดุปลูกอย่างอื่นที่ไม่ใช่ดิน เพื่อเป็นการลดข้อจำกัดและปัญหาต่าง ๆ เกี่ยวกับดินหรือพื้นที่ปลูก โดยการสร้างและควบคุมสภาวะต่าง ๆ ให้เหมาะสมกับการเจริญเติบโตของพืชที่ปลูก วัสดุที่ใช้ปลูกอาจใช้ชานอ้อย ขี้เลื่อย แกลบ ขี้เถ้า หิน กรวด แผ่นฟองน้ำ เส้นใยพลาสติก หรือแม้กระทั่งการปลูกในน้ำที่เราเรียกกันว่า การปลูกแบบ “ไฮโดรโปนิกส์” ที่เป็นการปลูกพืชที่ให้รากพืชแช่อยู่ในน้ำสารละลายธาตุอาหารโดยตรง ซึ่งมีหลายรูปแบบเช่นกัน</a:t>
            </a:r>
            <a:br>
              <a:rPr lang="th-TH" dirty="0" smtClean="0"/>
            </a:br>
            <a:r>
              <a:rPr lang="th-TH" dirty="0" smtClean="0"/>
              <a:t> 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187624" y="836712"/>
            <a:ext cx="7560840" cy="5544616"/>
          </a:xfrm>
        </p:spPr>
        <p:txBody>
          <a:bodyPr>
            <a:noAutofit/>
          </a:bodyPr>
          <a:lstStyle/>
          <a:p>
            <a:r>
              <a:rPr lang="th-TH" dirty="0" smtClean="0"/>
              <a:t>การปลูกพืชแบบไฮโดรโปนิกส์ทำได้หลายวิธีขึ้นอยู่กับว่าเราจะปลูกพืชชนิดใด  ปลูกทำไมหรือปลูกเพื่ออะไร จากนั้นจึงเลือกวิธีปลูกและจัดเตรียมอุปกรณ์   ในทางทฤษฎีแล้ววิธีนี้สามารถใช้ปลูกพืชได้ทุกชนิดเนื่องจากวิธีการปลูกพืชแบบนี้เป็นการปลูกพืชโดยเลียนแบบการปลูกพืชบนดินตามธรรมชาติ เพียงแต่วิธีนี้ผู้ปลูกจะต้องจัดหาแร่ธาตุที่พืชต้องการใช้ในการเจริญเติบโตให้แก่พืชซึ่งปกติแล้วพืชจะได้แร่ธาตุเหล่านี้มาจากดินที่ใช้ปลูก หรือบางครั้งได้มาจากปุ๋ยที่ผู้ปลูกเติมหรือใส่ลงไปในดินเมื่อต้องการปลูกพืชหลาย ๆ ครั้งในพื้นที่เดิม </a:t>
            </a:r>
            <a:br>
              <a:rPr lang="th-TH" dirty="0" smtClean="0"/>
            </a:b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403648" y="548680"/>
            <a:ext cx="7498080" cy="48726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h-TH" dirty="0" smtClean="0"/>
              <a:t>    </a:t>
            </a:r>
            <a:r>
              <a:rPr lang="th-TH" dirty="0" smtClean="0">
                <a:solidFill>
                  <a:schemeClr val="bg1"/>
                </a:solidFill>
              </a:rPr>
              <a:t>ซึ่งถ้าปลูกพืชซ้ำที่บ่อย ๆ แร่ธาตุที่มีอยู่  ในดินก็จะค่อย ๆ หมดไปเนื่องจากพืชนำไปใช้ในการเจริญเติบโต โดยเฉพาะแร่ธาตุที่พืชต้องการใช้ในปริมาณมาก ได้แก่ ไนโตรเจน ฟอสฟอรัส และโพแทสเซียม ในการปลูกพืชไม่ใช้ดินจึงต้องหาปัจจัยต่าง ๆ ที่ดินทำหน้า ที่ให้แก่พืชโดยตรงคือ เป็นแหล่งแร่   ธาตุ นอกจากนั้นดินที่ดีที่เหมาะสมจะนำมาใช้ปลูกพืชได้ต้องมีช่องว่างอากาศ มีปริมาณน้ำในดินที่เหมาะสมด้วยจึง   จะใช้ปลูกได้ดี โดยทั่วไปในดิน 100 ส่วน ควรมีส่วนประกอบต่าง ๆ คิดเป็น  ร้อยละ ดังนี้ แร่ธาตุหรือ สารอนินท</a:t>
            </a:r>
            <a:r>
              <a:rPr lang="th-TH" dirty="0" err="1" smtClean="0">
                <a:solidFill>
                  <a:schemeClr val="bg1"/>
                </a:solidFill>
              </a:rPr>
              <a:t>รีย์</a:t>
            </a:r>
            <a:r>
              <a:rPr lang="th-TH" dirty="0" smtClean="0">
                <a:solidFill>
                  <a:schemeClr val="bg1"/>
                </a:solidFill>
              </a:rPr>
              <a:t> 45% ช่องว่างอากาศในดิน 25% ปริมาณน้ำ 25% สารอินทรีย์ 5% </a:t>
            </a:r>
            <a:endParaRPr lang="th-TH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1511424"/>
          </a:xfrm>
        </p:spPr>
        <p:txBody>
          <a:bodyPr/>
          <a:lstStyle/>
          <a:p>
            <a:r>
              <a:rPr lang="th-TH" dirty="0" smtClean="0"/>
              <a:t>พบสารไนเตรท ตกค้างในระบบปลูกพืชไม่ใช้ดิน</a:t>
            </a:r>
          </a:p>
          <a:p>
            <a:r>
              <a:rPr lang="th-TH" dirty="0" smtClean="0"/>
              <a:t>ปุ๋ยที่นำมาใช้ในการปลูกพืชไม่ใช้ดินมีต้นทุนสูง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5" name="ตัดมุมสี่เหลี่ยมด้านทแยงมุม 4"/>
          <p:cNvSpPr/>
          <p:nvPr/>
        </p:nvSpPr>
        <p:spPr>
          <a:xfrm>
            <a:off x="2555776" y="620688"/>
            <a:ext cx="4464496" cy="1008112"/>
          </a:xfrm>
          <a:prstGeom prst="snip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effectLst/>
                <a:latin typeface="JasmineUPC" pitchFamily="18" charset="-34"/>
                <a:cs typeface="JasmineUPC" pitchFamily="18" charset="-34"/>
              </a:rPr>
              <a:t>ปัญหา ที่เกิดจากการใช้ปุ๋ยเคมี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28" name="AutoShape 4" descr="data:image/jpeg;base64,/9j/4AAQSkZJRgABAQAAAQABAAD/2wCEAAkGBhQSERUUExQWFRUVGR8XGBgYGR4eGxshHyAcHyAgIiEdHSYgGhwjHhocIC8hIycpLC0tHx4xNTArNiYrLCkBCQoKDgwOGg8PGiwkHyQvLCwsLSwsLCwsMCwsLCwsLCwsLCwsKSwsLCwsLCwsLCwsLCwsLCwsLCwsLCwsLCwsLP/AABEIALcBEwMBIgACEQEDEQH/xAAcAAACAgMBAQAAAAAAAAAAAAAFBgMEAAIHAQj/xAA/EAACAQIEBAQDBgYBAgYDAAABAhEDIQAEEjEFIkFRBhMyYXGBkQcUI0JSoTNiscHR8OFy8RUWJIKSskNT4v/EABoBAAMBAQEBAAAAAAAAAAAAAAECAwAEBQb/xAAtEQACAgEDAwMCBgMBAAAAAAAAAQIRAxIhMQRBURMiYTLwcYGRobHRFFLxwf/aAAwDAQACEQMRAD8A6bQ49SZNY1AjdGGl1PUMD6fibReYxqfNr7ciH43H7Fv2X/rxC3CEJ1yRUEQ4W6RsrKfWo66if5dNotZfjOwqqyuTpEK2l/dbT8Qbj3BBNiRLleGLSH4Yg9ST6uva1zaAAO2Na/FAszbTv3B7dh8SfhON2rvU/h8q/qO5+H/H/wAhiKlkKac3Ykljux7QOlhMX2nYzrDRXbKVKrKW/DW6hepm8n3MSZ9rb4uVVWmsCx37sSNtz8rn2xj1nqaSo0AMJLb9Rb67/uMWKdBae3M3cyTJ+VsBsNFdHZ1kq6g/lAAPwJLA/IRiu9RgkhDysTA0gQAbbnvi6CwLMdiLDsRufnYYqZh+UDzFQN7S3yv29sLdsNUU8uIrVVdWeowDhZWIjRIAY9V3P7YlWp+LTChlcUy2nUIIlbgT7bj98Q0GiovOo1oQREsSCCC1yNy0ap+XSWq51AagR5ZsVAMkiI6T8L2F8DsME8nUIQBkseuoab/71xNUDqOQR0ALSP8APvjyhIUAObDYgT/T/e+PaY5pU3FtJEX67D+nvjGJadRWGk26Qf8Ad8R1sowlkN+qz6vmf7/tiRnB9Yg+/wDnETo4tTM/Hp/z/sYxiH7/ADykFZ3YdP7hvrG+CFMLpGkCOkbYpLVTYiB+ZW79/j369cQZzVTZRRu77ITaOrEx6RaSb3ABkjGAyLi9Tm8miAazibjlprsajjrBkKBBY2BADEE8hlPKpompmKiCzGS3ufcn/jAzhyiiD5pPmMdVSpHrP7woFgBIA69y6MGUEbG46WxmFEecpl0ZQYO4Pw6GOmE1nq5asupQrH0m2k2E3AvN4m/th5Vf64jr5dXBVlBHuP8AYPvibVglGxD8VeKvM0BWYAidKgkMQepg2GxtMkYAtx3n0AXZZubHeBIGoiZtJm+GvjfgtgCcvUAmeVzFz2dRJPu0/G2EPi/A8xRH49JdCkDVI0yP+oSxMdN4MYhKDf1HPPUnbC1Co7AVKdINosERgRGq8EHSBsbzvgrwzitQWMzadJ5lEXDAdjqA3/bCP98KOr1HpjSDGgFQNwDy38sACJ3n2x6fG5pAiqEqcw0LbcReCSSLzcjEZQb2QFIeX8WVAzEVlIUAHcafcm4jlPSxscNPh3xQuYJRioqATA6g3B7xjlHFuKApSepRGqSpBICwRcaplyRzSDHznFzgvHERRVLaohlXUC6Q2kqunp/1EyB7YeOqPuVlFPc7VOM1YQqvj41W0UuV09YjbYz1jqPicDM340clgx5QJXmMODeR/gdjtGKvN4Q+tHUJxk45lw7xXXNUU0p12M7xIUEiJkxAB3MTbF7xhxJ8nTFEVjrrkksLFKY9Wns7EhFPczaMUxSeTtQVKxxfjNLX5a1KbVJgoHXUPiJkfTGwndjftsB8scqy+coMpprQUqskDSCSxEWEHbuxnaTOC2XzmYoBXytQ5ijfVlqrSbRIpVDLKw/QxK9jti+mgj3X3W+5P9LY2DWj2wK4Vxulm0SpRYkSwYGzoYnSw3Vh2wX8q0YRhRQRSZP8zf8A2OPMWcmp0n/qf/7NjMGwlevmg5imuojrsB8+309tWNW4XIJqkVLXmwH9j3G0dIOAme8SuRXWgKYWmAQ4qKxMxHKplWaYGoz1wreGuMsarmmDUWQag5r3gNJ06BOoT7G0YzlRBy34G/MeIDQsW1odnIOtB11WOsD9UT31XIqL4toBuVXrARLQAg+Em/e/98J3GeOVhXZyrrLlUDGFUDoOhA/lEj5gj3Ifiuqyi1Wj8NCVAmxMNaY67dellcm+NhNTfB0x8759LWr6E3B/NYyR7bbb4vKFUC/b/b4W+HcNCoZYmppJInSojqBM1L9RY/thiqVdQAv/AHPuB/nDq+5ZX3I85SFQEGym07fQC5xglVKgkQIHpn2JnbGB47/Gbn5jr7DHjGLgEfX/AH541BsFPX5l5yOcGzD8ysLkCWv3ge+Jtc8s7hBciPUelx0GxnEHEqmltVxEH83Qhup9mxYo1JqASTEHc9A303GAGwqahjfb3Ef0kYlA6GT8bN9euFvjnFqinTSUg/qM/QSIPw6z88HqTnSJG+/aetieh7HAsyZKXJsOb2bcf5x4lOPQYO5U4w/07nb57j52xWq5yQQoFQwYkwBH82x+UnBCbZ3OAABkJdrIs+o/H8qjcnYe5gGpQoNRllIqMwGpogW2VY/IJsAe8yTONsjSLAszJVZrG5FgTZZmw+O998WVTopC91Yn/H9MEB4tRKhhtwbBv7bAfscXUSIA/LtPX/b4ovm19NaARaSd52977e5+mKHiDi5oZbkIDuy0qTMNi35iI2RQzXH5cAKJeJeKVp1fKpr5ri9SGhadgQCYMuRcKATF7TgFm/GlZCSxoIAWBsSOsDU1QTcXsN/qq1uIPSlVMEQSphizbzMiSWJ5jvONKmT5vMqc1SZ1LEDcnSpEKBPq639sGkNQ98N8bCqgL02R41QTpDLMagCZ33BmPfFtvEVComll1An02F/YlgZntjlmYrtl0FZVBq1vQNNhcaYgbmTJO4ke2GbhWd80VW0im6Mqsq7CBcjqFIK7/wB8MoxlsxWBOPeDmeo5pDzUifKtq3JiJ5iJvAmwsbnC7oywFRasqVBDBWBcRuSpmWkiPzSDfYYe6vEAgU6tRgk6Rce23YT8sUKtTLcSptTqFVrIvmJWI51CmDJkFxEiD3PbCT6f/VnO4K7QmNxuo6NR0fh78yARaSwPcgrIM7scVaHEBTbzGChtrEWPXaIEdsXePZGvw+ogFQOjAhToFtolWEixHU9pwMoUKdZSNdTzgPRolSB1Zt1tA2MWxNY3HsIoSbolpcYIdyXIYrI5t5Mk33NuuGnw3katVEq1ai06K3FU6te5kIPzEKdMgaR7m2B2QyVBKdM1qINXVqjVIE+lWWdLQL7b2nBTNZ967KXMCIUxChQJWFBgWlrQLYqsCfI0YeRgPiE01AyylKU2MlnMR62MkHrA2jtgdnFavWWvWZmVm8tGBmyTAuLAnU09fbFPOU0pJUcN6UAImJYj5STGqI+mC/AswKuVFIErygA+4A0sOxmDHuR0OKyqKVHRFWSZahoK01ClGkSOpG4J6MBeJuNrYtpkDTcujFg0MUMiekKTfpbYzK36ZwtzVWHgWOsDvLTHYhhIIxpkaz6oZ5amSCTuSG37ERB6Yk2PRpmM3TSomYyzAZgiIUgU669VqAdAJh91t8MPnB+LJmaQqICLlXRhzIw9SMOhB+tiLHHOKPCdOYJmRd0W3pYgkHruStxtGDT8S+6uK6wadvvA66BYOP5qdzHVdQOywGChxylU6bRu3T+Y4zEfD6g8sHcGSCNiCSQR7HGYSkEBZLKFM1VIVeUhmZeUnUoA3sY0nraRgrmEAZNRtqJOq07RvY+/cW64o5vOeVXYxZlWSD7ta3WAf9jHuV4kGqN6v4YJ26Mf3vOKae5OyfOaVEmmtRbtpEQzN1INvjPf2xVXhuVSoKooKrxr1KhAA5twpuY1EiOvU49PEFqU60g8uqJHQAEbfHEmarIWY7HyWYQNoO/aebGMT5h0qKwLBoB3IkGDt+ixG18Y00wvMCDC6Ta8CIPXaObqcVc+q6auzWeJG34cj/P7YyrSkEarSRGoxZiBYztp6YxgglfUOswJBF/9+GIs3nkorNWoqju0CfbuT8MLvifjz0KYA8uWOkEqTp94B+UWHsdsKDcbZmGt3c7SQdr7G2mfYYIrdDTnPEi1iKdINvCsw9UjaBOnqL3+GPeGcaam5LISSIIMyIsb3iI2wnrxYLaWDkwGHqEna5iZ6zgzXzop02kVEYwG/vse/Y98I+RLY68O8U5etCioFqX5GIBJ9iLN8r+2L+ZoK4VHEqTMH2HX5kY4xnPEAGpQ9SAYtF/f1jbt88GPDHjytVzgU1CwddOgooA0qTIIJIJNzJMyfaGasdSZ0jNZPoDAIAWRqg37/wDGIXoA/wASsXBMtTA5T1AgGwned/br7XoMxXU2xmOhsQOkdcYswe0SLfyNjDnprAAhKYWSovvc3iJMySbm5HuMaVajurlmb8PcKYIGkEra5tzCT2xuUvBJM1aY6flUGbDpGI8zSAp5j4kCSeiqMY1m1eiBpJiZUHYeoyT3Nx1J3OFzx9nqYeipMIoeoSuynUiLtyi2sXgX98H8+ig0QAJ8wE2HScTh/wD1BHQ0f6uZ/wDrOFboMdzka5inVr03HMAxeBeLHb2DQY/wcF/Ics1OnTdiSRqGom4nbYSSN8dGy6qxXlU3HQdVf+sjG1TidOnvC3B2gnpsPcDCyyKKuQ/BzfivAq5KsMuy+WGqBSygsRpHKpaYGprxftijwVav3gqpZEqqql2QhSZIIB6s1Pr/ACz0x0St4ohzyLA5VOu7RuSIteBG9icAeJVamYWHZFIMIAWAI5lIkQepuO5xy/5+JSSTEbTIKPDhmGYqxCyVLk9QfSItBmTHYCYwPbhRoVqNdRrYEqdOnaCQWkBSxYK2q8EneMMfDcgWVTDU0UAgEQQBHLAJAgjt/nGlStTy9OQqmHIDPuQWsB+o6bfCML/m5MrfpR2MlaK3DPDtWtWGqp5Coxl6bsHKmSyjYiWK3bqJ6wH1+FUDS0EGIjUWPmdpL+on3nCp4UrGoz1WlQRpUsxYC42npyg4Za76RLEKoEkkiIFyZPS2O3Hco+97hrS9jmHHvBNVHdKIlEqM+vVLaSilQyjmLTqAgXttgPRzdEk6FqLa5YjUCDOxtECPjh6zXEBVzasrKUq+h9Q07CIM2BIH1HucB+P8GpVCTOnm9Q5rSNrR32PU+2JS6qWOdT47EpPSKudywXSupTzwRO5uVgEXJjeetuuGihkKlNgSQikbSZG1jpm8id/74oZfwVU86m7VUii6VRYy9/T2jmABv0GD+WaFAeWKkmDeJubyOUXM9wYuDiWfqba0P9jOdcGlIOlao3kuaZYG+pQrRDLcdSuqw6nFHNZ8rmGZqLIrBSGlkG0QSwCmdNpP16G6WYEl9bSWKKqyFOowCw5ibWUG25kdD2QeiMxAck1aYERyyJkbAbRAM7H3wMXUOb3oaOSxIzOY9D6WUCQSChHT9JtO946/HFujxtIGqm7qZBNipBtEi20yB9MN9fg2WZ0Y5ejqBmfLXuN7X3m+LI4RltQPkUZEX8pf7DHVqKWcv4f9pVbJ0xl6dJK1OlKo7uAxWTpBHdVhfljMdGGWQ/kT/wCK/wCMZhtS8GoGeI6hudBAClpJURpIP6uxOKeQZy8BV5qUfxF9pIgHqZwb4jkiwII0qdUyYnUL77d+u2Kitl0YMGJYBgFQF52ZgIEE2B+fvja/BIp1MvUUVoCASbBiYlR/KJ/7Ylq69KtKR5Z6EnYT1Hf+mCdCm5JIouJElnKKDsPcrb2n+mNly9XTJNGmsRYFgB8TpWY+OBqbDQJrs0MGqABln09Ch/mxvRVmgioOa6mVE3LWnex7YIvkkCaqlUlPchEP0An6nA2vxjLUeWlTDMAAOWBewOppYiOwIwrk1yZLyDuOeHxmwqio7QQfw0Bn/wB7lEH1OAtf7O1pjXUq1EQXYM1PUR3EA+4gBul8Gc74sqkamIpCNhLNeR17xIsDGK9FDUipUQLTkjU3M5JuIHqJ0jqQACCYEHCOfh/f6GaBHDPCSVaqGnJprdtbLqO+kCwiTJvex2tgp4h4CEQOlQlS4VpqajpchQQQTpE2mDv7YM5enpQOBpElaaSAVtdmmJfYdIJAGxx7UAD0kMaaimkViBZmVb9BrEfO2Ecm5bM2lClQ8D5fMAFar02BhkqsvMd7EAHr6hPwwS4b4Cp5eqtUCrqWRyVVqAyI2KIw+AONs/UNN9HZRBK7i/c+oGQYvY7xjKXGCL03QgwulwCt7j80gxsoMe4wVm+f5GS+Blr55FALM0tsDqDCDsReJm3fG1LNrtNSTy7n9IH6sD8n4nVrOGQwAJuD3uL26khsWxTpMmsBQCDzodQFhuyXWALWXD3J7pmosB5cy5H4k7gQApk3m0gfTHlck03Acks8flO7D+XtfENTJK9OVYsrc3KdaGZMXmFkzBI6CYtiB+GtMjyiGMklBvEGCraZ6DmBthtUvj7/AFBRY4jrFSnzGZYjlW5iw9PWcUONcfTKPSZ3BdqVg083OZmBbe3e4G2PWpMHCCn5dpDo5VLxYHSQT8+nvgbnvC4zOads4Eai4Raa6jI8rUAZUgDU1RrSd8a3JVL9mGKYFzniNKjoz1XQIAwUB4lSdIBjbqTF5xNW8T0a9Wo9U7LqXRrUQDuQUiVBm1+22DGX8BZJXqURl0Eop/PzKXbu/wCUosxex6Gw/K8EyQytVqWXpCqAyFQWIiTKm5OllC9QfhiUenxOW9/qLLHtYFfxJTANl1D+HNNjpIA5pNPUTIFib4kyvi5vMWWSDGpSrXaAZkoLtB3I3HyKVOH5CnXhcuiUpKtUamxVg6giCTBgMJ/tgdmuHUDUVcuuVNN3HNTVA+xJETqBBiGE/mBG2EXT4E+P3GWKtxuqZyzMslQrHQGBIKDsT12gCxvffC3w6c7Vl9YHI2n8qjQjQOkb/MntaejnGbKZenqBetAYFpgE7x01NTPW8Thp8N+Hxl6SiAHACvG0ryyL9AAPke+LUoR0xVFUiSs3lZepoUgLTcqB0hWjHD2+0er9y+56T5fk+WZqMbkjm79PTMXI9PLj6FRTMRImCN7Y+Zs/wEitm6SLqahUKiOi+b5fzuyD54GCPNhlJrg6P4Q4h5uWoqd9JIJG14PTYbfPBThud0PpcdRsTrQnWJkDSf4W0gd7mCH8O5F8vToK2mykMQZBhm7b2PfeMWuMq01dLBArozsZsJrHpvBgBQJJPvZ3FStSJtWtxtOWlZWpOXZBDKZm6mTILKwA2IgzuYxJS4UGAdSrvpgEQA20HfTcTGxM++Fbh/H6wz2YVaxpqqvFg2nQ0/nYDYsJnlBjoMMWQ8V0qtKsKYJ0glzAUy1gdLLe4Fz7TjmydOrv8qF0X2NMzwl9YGoU9/Wzq1hYRs6xA9QvO98Wa6VupYEFTLqYlQQvMgdZm5EKPbBGtUPmrSL2YAwzEqept3O3b2x42Yc1WRVJamskK5XVJXbTB1QZEkTMWwY4IR9quvv5F0bcG+XzTMoLczSZCMrdQfy36dp9sW/v6Tclbj1qym+3qAn5YFVc2acuGWprHKOYNAIBBLMbhnEggREHbFtaLOOWoVvBH4kg9ivmgft8MVjs2m2PvWxYyaEoJB3P9TjMV8khqIGJvteSeXl3JnpjMDW/9f4/sY2zHDKBZWamCRGnWxAMGQYJk/MHti2rwLco9gFHbdhJ+Szhdfj1QsfIoAqCQ1RnC/KWF/6+2AOd4o2Y0qzPU13YCyqAxQy8ibx0HSZnDvIhaHDM8XpKQompUNwiXNr+ppiI3tEYCVOPmo7cgSpTn0r59UX02Jss37bHa2KFFXdUFSFamdB8uxPKYJmJBlTqJVQLbjFTOccTLeZCI9RCabIjFQuppUEgk6ZfoBYkGbzNSlPZC8Gmk1C1Ssa2qSpqOCSFv3WBpg2XTBF560E46gJSgTq7sAS29hAUmJOw/wCRmT41XzNRFKwocnSOVEBYsfhZiJPS28YceC+GKOVpfeM2dNNd9SlTUbtDAMqHopAZpuYtgODfIOeCvwjgein95zdV2prIEb1GkkBBaWi2o/pt1YX+Ghs26EKqASlOkJKgyCbRfT6mebmAeowOXjL8QrrqQ09MlRqXTRQQdUaCJ0777R2wczedTKZOtmxaV8nLzuATe6k3J1MTEyD8w1vQUV3zaVc2oV00U6iZempe5GoSQADJMEyTefacR+Iaw00nEagaizJF1ckjp0efrE4AeD81TfOZSklNbVPMgVCdJCsxMaQCbdcM/H0V8k5IDGnmSI1MsapABKxpvHttt0yxU92FEvEcmuZoLUFmcxKzaqNwYPKrkahJjVBO5wnp6+bUmjmdbSIAAMCbABpAmIPvDR4T4krOaNQaVzA0ESSdayBdjysI6gTY9MDvGPA3OqtTSK9AjznGoeYo2exj9M9bz0OBPGr27hXgq5eqopUyz6ixCkWBTUd2JPMIfcX998SNqp/wGYgNOsETAMm5k39zPvbCtSOttSmCiNqSI0chuJjSkwCv5TfY8tbhPEaivAOkGQwvBsZbcdB9cZY2nz3N2Oj0PEMOoq6WZgW1KQlRQumSdJOq56jacGaOYDtKsj2nS8LUG+zqQDtHNF57RjnSEVQYAN4IA33JtMqLWG3zxUq5CoHApkGCOoBEkGxm8e30GDDJ2YzidVJ5ryh3IqKdtrOkGJsDefngRxjNzqVtKqkbGT60k/C9pjC/kfH9Wm0WZJgq0nY7yZ+l4HbEWa4r94euaZFNdJad/wA1MwADJPSB1gEjbF3XY0SrxnxI61W0EllC01E6mtraJ3/N0uMQ8NruASRogsZN9WpNgOhlSbfXriI5ekqs7KIJOoFiSxU9ttrQAenqMYFZPiDPXRdIgNEgERII3mGIkife83OAl7l+QZfSyLPcdeoKdPW6JTEICIi8/Mn27Dta54ZY+fSIM6WAZm5oJkBR3b9TbDYXkhby1MllWSxJC7yb2hTBlhIk9JA3IGHLgGQl6OimSusmZsNMcwG5FyAfn1nDJKPI3IyeEOAFGLRr8yCv6VVZEg3kxP1HfDzRQhRzCTPS0+19v+MUuG8OYaGDWNNREDcwxMz3MR/nFpsm4NjAm8wNunWBHWL+2+I7t7ILJkYgQSCR0kfEb44D4my5XjWapsdIrVCJi0PoqL8iQMd8KVZgLTiN9R/xvhN4l9l7ZjOjN18xr6eUadtMEBQ6sG5Z9RWZF8WxrS9yctwVlaINKg6sp0HTqADXkyAyzfVIMwJmDbE+Z4cfKMy5dqdNrQLRB6kEht77Ni7S8NCiahp3RidKlmKiJEqpkDr2gTjKOYpadDAAMbmIEn0tc7BoJJgACOuDKKB8EFPS71qYXS7K4J31awSL7BQW2kSb/ChwfhAgNVKqgJULBDMRupMSF7mDuRM7HaeTUO5YEGDTYBrzEkd1PKAN+pGBz1fNiohNgoNMgGB+kbFY7Ekm5mcCSGTJcx/6jQBWh5Zwy6dStywNIs6XgqbbEEHFrgvHXoV6f3mzOGQuDIf0sCLzeNOlua3XA1c/UVo1Kb36i7RpvAnpJNzI98etxRHfTUUFWTSyusqxDSLSJIWTqtA+GJvbdjNoZfEVNGqIykEtLyGsQoRbRvd7+/wGCuayx1a0s4sbxqE7Hp8GiR8MJFKmwdGB1UlBBUnmC7zO7rqCjUBO0jDLk/EqVFBBBYatQG4ABO0z89oxJ5O7E2LfC82qUwsgQWtO3M1viNsZgbT45Sp6laCQ7n6uxH7EYzDhoWqFJ300cxUBCKQq65pkDs6A69AIBpjsOknGlfMU6SapVTTqMEFwYLq3IgmDJVZExK7Til4h8Q0RNJSKri25FOmZtBgNrF9jb2FsK/GOKctOrq1kVHpsVkagVpggdpvfuBGDCN7snYb4347Y8tIsqkyAT+I3YmJI/r79MDvDPAq9cVeSpoqCNSrqYkVEMIhZS0BTPbc4t+FPAlN67U6+Zp+f/wDjovqJYxqHmxDLC7qCDJ3ERjrtDI0cnT+8ZlcuayCPMp0gkD0qqiSduW1zth4+Ii13BfCPDmXyVA1sxCqAHKENcwf4iamV6l4AUQDsMKniTidXPVGJhFp6fLpauYF5gmLFjtaYMgdSfOP5vM52v5jVKC0UP4VLz2X/ANzFADq/YCw3Jwe8G+GWpk5qqsl+Wl93lwLsfMOsXIJsSDck3waoYk4H4WAUUC/4rwcxodCyBY0pc6oWxJ6nvEYXPtc4zOYo5NB+FRA1CWAJMW35gFAHW846o9YZXLPVdy1tU1AFMnYHSB1PvjiOd8N1KtV6z5nKFmJJJZ7k3vFH/v1wIx2My79lFM1OKKxn8NXMTsYjbp6sPOdyOvIZ5GUsAPMAKVVHKdRvUYyeXZY/fAb7IvDhoZmq7VaNT8OB5TMdOphvqRf0nD7wvJx5iqlJFZSJV2ckmf1CNMGfnjSVNIyOeZZ/4d/w08uow1yyEh0iQZCyQbyRY7bPFWiuaprXVgKlPlYqUExuCzK3LF49zhXyuYpjTNegdLc5VW1bEGwSxmSAfrgj4W4kKWaan5itTqhVUKH5WAJM6gNIJJgXgR7YNWqZmgL4l8P0lC5jLopKkAeWwsT+UmINjYxfrPVTD8xqIAFUNrXlPlHoep0EqQOqk6e09n4zkFYPTqrVr0qoM0wilB7bAzNxffrjm/GPB6ZGoCtS3KAjISSrELBMBCpJAKmdj8cJTGuxO/8AEGeqpdZIurU0W8CTsAW9/iJ2wXyvGabhgSQzwYI9U2F4gelmibDvirxfw9STUygPSZhyg/wp9PMJlCZiR7eoXo5WmDUUFZ0LIYXWQCJvBG0CffviUYrV7l4GdrgM5/h1I81RSTAAIs7bdRunuZI2BF8HuF8HqtTFVKC1Q1PSANIUiRA5iSBCj/nfCXUzYZpZhaIabX22WQD0+F73x27wrl0GSoFjB8sTt74fFK3S4M1W7EP/AMlVajF3pNr/AJqtMbE7fhAAW2m8/DEuT8CVgQXZFYdJEWMiQFMnvcCMO+Z4nShvLbWUF+w9pAifY4GZPOtVRm0gQTAZpMG/TufbC5cyjLSuRHkinTAeT+zekoJJ3tAqELYmIhRpA7fPDDkfDy0l0IQBeZmdhtcAC1h9Lb08zxp6frClheEJIYG49UCTG0z2BxdyvEXbUdGlOmomSN5iTA+N/bEn1Tb3AssOEFaFIoqr+lQB8AAB87TiUkmxnvvgFU463mBPLCiNRZltHYGd/rjM5xVwA0oogHmJEg7H9vrhv8vHFbA9WPIcj32/3r1xq5AW8nvAJnt0wsZPxg76h5ROnqAxAmDedrE2vN8SUPGaVnKU4ZgIGpYDfC8n6XnDrq8b4Yqz4/JLn8rSBIdQwJEW7/C89LYD0KiKwXSoEwANuonaxsv7/IpxTPcql/LAudmMbxEEkAdT37YEHKipWBYiDYEEwfykXFhzC/7DE31iTpsPq47LKQza13GlHHsNQR7G0g6Ce6z1wESu1JtaD8MkSoed7km/N0NutsEaPEANTQUE6IAMsJHMwK2lgDiLNUVSlpOmrTIJY6lBAMQBIE7GAYBIib4WXUp/SzetDyUeWp5Z82luAwAlxA6bySN9yJnrJHDP5hHlVGmdJuZIa08wELEAj/nBcZQUSq0Swp1VDIzLpJIA5SVAhp+GKtfJQ7DzvIawYzPMT9TABxzyzVLS5WD1YcWRLmtACwE0MCAltojTpiLz0vJt3t0OJU2YkDQzAzUWIJtOoAgMfcbA3nEmX4bSBOtmqQmomTG0dQJseu2I+IcPoW0k6TM/ohTJ9lABgdzAGIvL5diOcfJMuWY38kVZvrUqQZvuXU22ggREYzApWygFqrx/MVB+nT4Y9xW4Psw+pHz9/oc+4bkKmYqeXQpvzHZL7xaYAHa8CxuYt1jw59meYyyUjSOWqVATUPmEkUmsBoIRlcgWLQL+mN8F/DngvIVcuFoVqlQh/wASsjFXLqNjqBhRqJCRbVO5nDGlCjkKDBWKqJqM1RyxvuzEmd+g+AF8eq23+BWixmM8uWol6xTUFBqOBAPc94nYXJ2xx/xB4ibiFQMRT8hH/DV2eCbXIQEEna4I9SgiCT74m8RPn6yLdaPmQFESbHna4AaNgDyAxczO9Xw8ahWnl101SbTJBmR/7Yne8Q3USVd9gmnAOGpm61Rao8vK0oeub6FuIVSblmIImAY1QBYY6zw2rTrVPwcw3l0tP4SAKqgWA2up0m3thYo8Vo8PA4f91qVgFBqMUkVGYSSAFbVeAJAj5XdsrlqOWokpTSkgGshUCx12AF8ZLsgWIv2v+J/KVKCugMamVgxksCEFlOxkwfbHFKoAS4KteQV0i53sASCfb2w7+MXfNlqumX8yYuIkiwMjZYBHTTaDul52qzHnkFe8zInlMi3a+KrncJ1n7BcpFDNPpBkokAbwGYi8b6hh/wCAumshMq1Hl5mKFRIIhRIGrc3FrfCVf7IMm44Y8HQ1So+lu3KqgxtY3wxeGslm6bt59alVQj8mokta9wAtpkXvhHygHNs2unPV0KqrrVMMVbS4BMBthMEQSfbY2MUqGp2KMwZ1DtJKsW1vMwZ/KO9o7Til48oRxIgk6X0t9QswDZvSeljG+NchnlQssF00rzsLrdgFY9Um2qOvXYqpbuL5GOo5DMtmKAMtTfZoiVINxeR0+mBPG+F0q1J6L5gGpq5WcAhWsAINtJMSu04FeDPEX45oty6xZSIgjtvuLX3gROGzib0qKms1MMZ3VRqn4mAPiThk01aA9jidbLvlqjU2gMJRgQ0MvWQSZFxYbG42GK9XhqpNRVPlsrQzTqpkKZRztqPRhZgO4IHS/FfDEzlM1qSEvRhjcDUIJkFW3Hv0+WOZUaxVzYVKdwwcwHEGASIMxMH8pIIxJ+1p9grdAt2AbRUJEj9Mm/W4PWL/AE6Y6NwvKmrkEpAsmkKFJN2EEwokALPLJMb+2ETi+UBUNTL1KVQzScQWAAhla3LUU7j8w5h7OdGoqcOyZrAimoXWSpMhCdSwWAKvsY7DHO7j3qjS3RtlQlDKGmisaunU4JgtuCtuZtJbYbDTi9w6g60dIRi5APLIUKbA6zABjUd5PScLfAOJtUqVaa1A3OtVHifLLAg6SQOYQo23HXfDlxLNSAHZYDA85B5lEgGd2JAxyZPrern+zgkm5NghOH1tbmoz6VMK2u/Kw+Zt3He/XAviPG61auPILBSuhSJCsCTNiYmWHvAETtgseKo+WOp9BhjaAwPUgG5MmYI+PfFAJoyquGTUKoYQAGGwZeo1kqpi2w7jCRZOS22Ze4Fl1FP8MNUVgJlmjaLA+kX7A++L/EMjTWgQkQSBAPpF5K9V726nConE1asxDMq6LqGcAbge8Xa17z3w0cMzoZQUUQBCnUb/ABgf89pwFts3yaEk9qNxxOnSVVIKwoMGbSYA/UzHtH9MC+IcQShHkjmc6WkMLSAWkXboLm8AicQcWz+hizQxB1ICSFBAFoAvEkgmB3I2wP4c2ZrKVEGkhD+YdzAI0gnrI6QIJncYNd12A5t7Ex4olKroqU0Y0uWk0mdiYI1EkXgi+IPutZgzmYFMlFtJUk9BBAnVMe+CS5VpR6hOjWS+kQI5QJYwelgOs4sCquhk0+UgY0w61JKhfjzDsd7nbsl90BRIOFZF6lOnUdSikEkqV0kA8t51TB+Igd8EMvkAyD0FVnUWutusloEbRGNaLAaqeuWB1wrRMA3mbXEkb2nHnmBwQqu9RYlAO5gyWtpuCT2g4eKTa0rkokUs3m1qOiuTJYsII0NMX3I3JAAMgWjA/MZUai2nUhlQd7m0fMGPcTiTxVwsU1ptICuCrUwfSUJAHf8AM1xAOJuB5So1LzOYtp/C7dz8+U2MWg3iSHildkmnqruXsnTU0fL8sBuqK8GJiAZ2AEgkn5bYspXD0yjBZ1BdgSPZujHYzBkfCca5GjVpNW8y01dSwRLiNmPMZ3JKwL+xGMTJFBCjm1aiZLAajA6WYA9gBPtdZRotTRNQ4UqKFXQVAsdP+RvjMSPnSpgyYtsf8Y9wj0XvY+wx1BQyVFgi06SKC56Kvd2O5+Judhjj3iXxZXz9Y06K1BRVtNwOcmQHqfpExpUekSdwcX/GHiM5k6AjGnqJVHcJ5hEw9QBtWndgp0gADcmy3S4MqqA8M55TDEAi8w4AGmIs1jBj0wffk6O38S/lOFBCKVVw2tWB0/k5QRe1wYaYFwcdA4PmE4Zl0zGc1vVrjSIFgFX3jSzgAkfLvIH7PPCSVX8+oAtCiZMmFZhECT+Qbm8bCN8dVp8SpVCUR0c9RIP7YZP2ga8FDwx4lGdDsilVRoBDalaZ2MCCIBK3iRfAP7VONulFMvSs1bUWa0KqDUAZtzMAL73Hth4kAewx84faHxP77nTUCtY6EOoAaVJCn2mZna52jGuluAF0821a1Wq0CdJOmIaZBHXb47RipxKkC4ca9JtLG4j3g7HFijQYU3AZlpvGpQLMVvIFvzfPsMDNRV4gmB/0kD9txhU7do10fRXgXhzf+D0adPSpqUmZTEgF2YyRIkXGxxY8M+H85Rqaq1amy31Kkw1oFitogGxHznBHhbfd8jRVVJKUFAXuQgt8zbCxwf7SnaotOpSq62YAr5RDCbG0zY/teMCWlSTav/wzF77aKRXNUWBPOghe5ViN5BBhh3+GBXA6lZK6vmIalVIoVnDKVAqLpHsxGvVInY4avtz4X5mXotGoqzLpmJkA7zAjSTfsccg4fk6VKZL+66tJEzDL6g0Eb2gxE3hpJN2Edslmz53l1Ip5jLvCNJiUMaW9pkTeJ9yMdr4TxAV6K1B1Fx2IsR8iCPljhniLPI7msoIOYpKWYiIcDTUEjYyASOmrDz9mPGAoFB2nzA1VJNzzc39QfmcOq4Ax0z3Hkp1FpaXdjE6FkLPVjPKIBxzDxx4RKs2ayyTSaSyk6SjyARDRPcC97dsdazPD6dQguisRsSoJHz3xHm+GUqlJqDIppsIKRaD/AM9cB/Jj50yfGFolkqhtDmKyFSr22YA2Wom4NrWNsQcfzNWRSFbzaNJJQrYsBcGCZXccveRgn4t8I/dM0aTyqMR5bi6FTMEhpIO83sdhBGDOU8PChRo6KalivO5dhquLadIDLexYkg+20M7jjimyc5UhJ8PcRzlIOtFb1WB1Fdin8xkW5gQbXOHvw3lmz1Om+Y56gd2kDTBJ6aSJgWBi22CWT4YfMplqjIpJJWkeaxFyNNgZMnYR1wz8ObLIGC0z5d2t1MySbg7z3ufbHHGXq3xG/wBaJKakvAA/8rURX8x2rTp/hj0GSLk6QZAtvsd8Wsxw+npMU0MmQsQABYdYJjr8cZxCsjKGBG4cHcRsREzEWM4XanHKwqkM6wnpRQHLzftN4uYAGJypbEXJLY0o8M8nMaWRTTrzBQkhQpJIg9hBO/tgmeNt5aMlPShSEUieWwkRePjGI6nFqTgKuXdqj910hRMzIY3AHQ+2L9XOMiNA0mAxfRCt0gi+209JnEp/Ise9ASsPOklGMmJnSAJggyBImD0O/a5jMB0Io00WF9O8ELJ0kE9tA1zE6pFsAeI8QL6XekSfTIlWAIsZWxWQR1i8+rE3BuLgsTXY8qCkqiOYaixEAT0Bj80QSdi8IqX1bA1B5VSq0Ot6jAAHYQJIBB5o6xEExviepwKgrDSsLB1E3DG8h4JYgzN9oB74u5mqlPSzaS0BkPWCItG4i1rWxVo1ddxCXm5gHpFzik9ON1HdnQklyC+H8P112NILoQCmj8xZQI1X1Q0EGJ6DcHBKvwpcqxqa2JICg8pJ0klRtPYliLb9sXMpmzSGkqD3jYhjcEifTB6TPywJzmYbNeYWBUKdKpAEqBJJ/lNrm5+WFVU5Xv4N7UvkrVMtSp1KjsC5KQhMQSRMhotBJtEbGbCKvBirUXQoBoAY8xJC7qd5WLAxawn2vVVqMslqThLspkGewP5TAIB7kdjjXgfheq9ZzUGmmwgI0FzzFg2oH0lTB9UwO10xRlN0T029ixkX0xSq2q1OZeWJ0lgUkiFIIJG2oHfEHH08sFgtyVBIsbwRfrBtPscHc5SVCKtQBXoggXMNvYgGGAuRIMdMJmZ4nWr1WeVFMySDJhSJUkDabMAdoFpx0dRgjCHP3/Y041GmAeKcWK1WCtVi2zW2G1tpxmDFfh+WLEvRpsxuWuJm8wCBfewxmJR6nGkk0/v8xVkiu4vZAIhLggVXaF9LRcAPpg2EGIImBa5wY4Jkq2frrSD1CslpYyEF5aJtY7dyBhUOYLlEAktYRMuSSNgesBQDEACAMdq8MZWjwymlKpLZqsvmVFQFmAHfoqLMSTczE49FVy+D0Gw1xHwwlTKjLI3losRyhwY/UD6pJ1T3xX4B4LShV85qjVKgBVbQqyADAJYyQN5xb4d4gSvU0LOxMgg2BjoevtMQQYNsGZgYaEoz3QKT3FL7SOO/d8oVX11vw1AiYPqN/a3xYbY4KSWexkmdKlSNQsIUyTb9IFhJnDj9p3ifz81UUGaVL8MAH8wPMf6gHso2wo8PzJFSVBU+oETqE9oIiJgnURb3xpV3AuS/xPMBJACraQQSXG0AkWkRF7GfngHwmk1XMJT31OqHvDELb64u8VcLygRECAsTAE6gxJBnt8omME/s2yXmcRy4uYqhyDP5QWnsRbCYY6VuGTtn0eFGPSfjgXxulXfL1Rl+WqV/DOqDPxIIG3W3wxzXKrxNKg8vKFKgJ0nyiEWSZ5tcaDJMa4HvispNVSsDHP7S8mKmTWZIWshMIahgkg8o5jv0v2xxnJ+HalWlrDoNMjRpgj4x8jJOxE47z4oRmyVYAwwp6tQixWDabdOuOT8LpAVKi2byqhblN4PPZokqA0XkAC84TK2laDRpwvg5rcOdPMXXQrGspI/K0U6ikdgwVseUlrUXy1amJNJFncHdiw7QQSL4bOEZHQ71W0+WQadREBgo4jURspBIJAAFjihw/hTvSpvAIYQQWiQCZFiN56nBV1Zq7HU+HZwVaaupkEThW4p4TrNmKlVTr1gqCKhRkDWIAKssxaR8Ym+J/CWZKMaTAqDBUG4+RO42+vthrxSlJbgFLingj7zkBl61RnqpLU6jtqZW6AsANSxym23wwo8N4BWZKaOjIaYIqsz0wCQTbSGmLj8o2ntjrFWsqiWIUDqSAPqccu8ScQKZmq6OAGYQZEMDsRJ5hKkSJxy9W1oSa7kMzUYq0MHF+D0EpF0JNQhVJBLaom5vCzJu1hbAx8zTp0jpIYsC9uwgkiew/wBviLhHGC66HA31TYSP0kbm4m2Is1wvzVdVYS92IK6iL9CfTPTHBLIm7iiDal7ooo8U47MU6NMi3lkobMwNiNNxIF4iZIv1ucMptTZaTLzsAzX/AIayY26kzYfM4WspwJ1qltQVabKGdnXWWLaSVUEkqpvqtBsNsNec4ppYkMEJbTqqCQIANriJB6mN++Fmqab7iK71SJaeTBcslUsxN/07WsLECe/T2x41CpTcMz6pI2JkAAyYEfC3e+Pcvl2ViSwg3AA+EmB/UY2+/GqCKcgpMsQPeRe5+H7YmpLl7FKRNWp6RYl1IVjMkjV7m2r1W9sDKdNEKlaayzGARIHLe8GJEiWHWMWaAdF1Ry7sAslZ66T0G8dMVc4SabKSUUmA6jl6npzQBEnaYHQ4Mp7qjN92bmk9eUSk9OnTXSjwF1FZ5QCRCAfmv8MWKDOhpKAPSdVpvfrf22G+M8O5J6RNRqzNK6FXXqXSAIm0GJJAFhPXBHNNqWAUYTzEsLDuRcGPfFJ03qXI6Vq+GUK1IaQ6uFNoIuJPebFST33jbFrhnDXCrUaB5jWAAEAj2JO+/Wxnvhf4P9oWXqVWohWHlq5NR1hYp3YlVMoOokdOmC75prMjcrQZUjvIgixVoGx2O4mxpY95m01u0H+C5elVLBkhgIN7MCfqDJwUp5eilLlhUQGDJt13N98KacepxqXVTcnmReWfcORtt1nb4Yr0S51C/ls06FYgzN2JE3j2vjrjnhiSWz+RlkS4RW43xGtXqinR1o+6tAAVVI1Ne2q4G3W22E/OZZkrFtVRVpM3OirpI2MqCVknfURKmAO79catAcAkBfbmEkwR0FiIOA3FcnSphSYR5bSyrCKWluYlSpi94EmCbxjlllc3cvv8Cc33BOUpUHXUWq3LRppvESQI/F7RjMGuHZXMrTVaaZbQByzcxO+3XfGYnrfb+SSiq4/Yi+yLwXYZ2sL3FAdCP/2RsOoWPc9sOfHvCBr1vNTMGkSFUg00cHTMETBU8xBEkHtvhgpUgqgAAAAAAbACwA7WxnXHtNLij06QH8OeEqWULMrM9RxBdgotawVQFUWHvYXx5414591yruCA5GlJIHMdtyBa7fLB0nHG/tZ4lUzGZWhSDMlJWchSLsAC09tKEb9WbB/AD2RzvN55RphNRkNLEQYmZBEMCNpvPecbZGkY5YAFPUZqJfqSDy3O+iC1uuKFdGdzDq8IDqWSAAAAJeDa1hI7WwTNMeUXCqDU0hFVWGxXURJbUSberqfTYYRxpUL8lTO1JICkt3aCsGNvcDaevXDt9juRniKnmhKTuCfcKnvB5tgYthJZQHIJpNqT47x6SRZoH/UNrG2Op/YllefMOJhEVAD0LEnt2UbdsNE3c62uNYwG8RcTbL5dqmpQZCrqJCgnqxF4Fz7xG5wq5rxBmIbUzAGqtMEMNRBuGQ6FQqZAAgAwwmcSy51j5QZSofs5T1U3URLKRHy/zjjWRdRn64AVVqLTYoLKGkAi4KmNQItB+JnHWvD+dNWgjMQxI9URMEgyIEEEQemOL5miaWc1ayrPWr03kkjSGGkX/LygwJNxY40nqSkFMcmzgNPMU7BWpVPour43Acb9CMHciBVytBgoUPTGpQLAizAR7/scIvF3qoGfy2C6HptKcqhlgGbwzMNpG46Xw98MpFaGgEakVHE7ekKw9hYH5jpisH7Qmpd9W/pNpPzkXt2+mGnJ5nWgYdRhTXOBpVVPKszG1+4n+/XFzw3n4ZqJmxtIje4/xhl4AzXxbw/Ms61KP4iBYKDTKnUGLaXhanpWLhlIJEzbk/iU1Kmbdn1B1ICqwgoBsIgAf7vvjvgqY5T4p4cpzlblAao5IMkk6VFz2BNoxx9U1FavOxydUm4oVeH8QqU6gYszdwWgfHeBEn23wx5zL+drKqE5ZDhX1NptuFI1WPuTFsCeKcGdUNSBpEKYncgn4dDb9u8vDeJmjTMjTNrydXYhQZLdrf3x58/KONOtmecC4X5YDGK1QE6GqIQ9MGxBIPqN9oj4nBrOM1VdDlSvYWA/v++KNLMiBzaV6k7+8mN8Ef8AxdPLKUfNDGVJsFINtr6hGw0gg9RjJqduT+/gKlq7mi1mFPyXkIzWaZIDG8NFlO8dMecRzKU9NNOZbqVpmHaBYqY0rBF5PWffHmSS5WyqI1ubkRPKBsS3eDFsa5jhxplngBWIjZtvTGocsjcCxESBthNSq2Mm0rJ8pxOpoYNuVBTmEyB6WKH5GwnsMSUOMjT5ZsyKBUgWYncAkwVMX3/xTVrkiQOgmf8Ae+KOapmosK5U9xsR2/33wNSB6kkTUKNZGLUqzCfUsxJiBCgQdgPaBg95NQj8RtagD319yQBcEmIO0CO+AeSztUtBUNsNK+09Ok++8YZchxWkygW1EDex+Hvgxt/UNi0+QFxrgagCpRUl2U06oVDqIcEXteQDIixIxPwnhWZy9FVWiz0+UUwFAKjmEFTsZC2P6pk4ZuHsi1VLXBsLTvbebC/vg1x7jKZamWJAIBMnYAbsfYY7sWCOWO7OmOK23ZzoBQhqMedn8oApc32AIB+JaBvgjn89Ty6Lr1SSANAMi4E2BgSQJ98c04l4odswXbVS0MWpk0wZJM6m1bsRB2IgAHFjJ+LHpu7ZlXNUKqgtIBCxeDzktAY3AJM7RiUumcd4g06R3z3ilaZ8sK3mMsyZ0fANMEixIXvffAypmfP062cBVGsFuVjqmwkwABb5YSk8UDzKlSpTP4tSZkKqpsPabXPWPjht4Rx0FqtKmhkaZ1LvN10xck3sOgJxHJjnHs+OSGRSb34CPDMgzUw3llpJOoiSZY3mL4zAuhW0iNoJtzCLnpOPcS3JppL7/oKcV8RtSLqtSubhmqO6toEASQ0eVJmNrgwtgD0nw/nHrZalUdWRnWYbcC8EyAZIg3AN7jAzh3gPJ0nVxS1shlTVYvpPcA8oPvE++GM49rHi0W27bPVjFrkH8Xz3k0neC0D0jc+3zsMcU4pk6dI1zVZZrv5ql6ykzEsWVCQJYCDOxI2w5/adnhWK5YVCgENUCkKYIYICxBUCZYg91OwxxXiFarSZ6K13NNCVZbRcXAAJ5dwe+KXvVj2q3RZ4RlqVWowKu6KxYkEAMpMCVjlMmZ6Ttg9msrQpqKVWm6uI6TCn9MiRN+pHyNt/s74W0+croryNKspOoCxMgllImbL0JBBWxDxE9aoHprSoU9O5L3BupK7EuSb2J62vhXHVuhBDyleTMmASYiw6+w6fsMfQn2X5dVyhKxdgJgidKidwJuTePrjgGRd6lWnTkbhFL6VFz+rsehvj6S8F8PNDJohiQWmGLD1EQCRcACMV01uBBnNZNKqMlRQ6MIKsJBGFVfsryIcvoqH+U1nKj23kD2nDcpx6RjWNRFl8sqIqIoVVEKqiAAOgHbHKvHecp0s4oepp0ZlHlVuikTvO7ExtsT7jHWhjmP2mcE8ypWOsKWoqVHlksSpgjUJN1BsNJtuRICySdNhJ+L8YrZql93p0AVfS2oHldFZSXViQG2kgAkTfcEsXDs8Kml4SFPlOUJiGOiJjSSGC7Hp745x4S8OZs06ZbN6KMBlQJ5oVrj0NYXkTHW+84a+FUajBxVqO7hmWTZJm2hOVU3HSbXIsTlF2NaaJ80jU3ZPLqMwnm5TsewI3taO/vFWjxDS4fSwEgk2kTc6hvC/sAJnDBn640rVgTUW4O2ocrX6bx8sBqz6+YU+aeWBJuDvbf6k4fYQdqFcOobvgbxGnSTXUdV0iWJIH+72+mKfhziQDLQY8zKWF59MSNheOkdBi5nNNQVEqAMoeCNxAhhP0Bj3xy9VWncV3XyKC0M5naXNoSlVayTphZF7CSRpkGRJk7HDE/hzLaVTyaelV0ryiQszAb1C/WcUs54hRV00ruYCDQdBgwY2kDa2ByeLmuGCkmdOiRpPTeQw9jvjy/XitmzmTxw5dhvP+HqFVQrIAF20cvS06bmPfAah4ZFNXdCcw1NtHlhQstIFyTbvPxjbGV/E7CnNVbHosoG6QSbsIkwv7YI+HM35lVtNPRqQO7CR6tMDa+xI9jga4ZGqM/TlJUtzXIeFkaS4Y3m5IJm7TA6E2IgkYs8c4XTdJeQUHKQCSNhsLkWE/XGnFMzXdjTU+WhBhrqVjaW2fUbQIIwAHiCvTyyO582sutjPKHUW07kM2uEVhc7x31RdpD+xXGgdXUoTqED9V9J+B6j97XxVrs0sYAAXc8osIgR6mjpa/xw2Zmsr0zUpJq1QwDKDIIhoBtqBsZBgg2g4Wl4aoWJMG8EzvB+ewxGO3Jx5MSi6B2XyFSqpQwdWl9XmBdIAbo5EjVp7xHTHtClUFPzCupRAdgLSerRbUSR79e+CbcoJsSCGnTO0yIgyGnaO2JFdmDOVAQQxXTpAuALCYa8xfr2xaM1JVRNxRa8J8T8vMsWOpFpm821AiROwiTfexwH8W+KXqVGIQPTXcuOVjBZQs2GiA0mxIxJxCgRBpIHDNzCVQjoSbQSO3XFTM0VdDrWInSSuogkQCB/2xbHn9NKElt38loZHFV2FXM8YcatbUamqADE+XJDsIXSBMbXBvbEfGeJlqSU6hSsBzhyIqp1ZSe5O07jtbE3HWbWmpI1AA81MGYGpjojTJuARsIvitw4IazMxFRoKwYPM4YA6fzkTIUdYx6kpQirijpctOx5w/hqZurQpuzBFBA1kwVWWIFrjpYbnqcP3h3K0qAFMUgq6mcB1YKSIAYgn8oizHeNjOIvCHBKenWlbUaE0deki0q+lgwiV66O8G+GOtkqdZdG6ISLORczuQZ62HvtjzM2ZuW1pCNPsLy8BcgFQjr0IM/uGuRsfcHGYO0+A0VAHls0AXLH+y/LHuOfcn6a7nRNEDEWdzHloSdo/sSf2BxmMx756Jx7jHFSadRnpqKxdqxYt+USBTI0sCBCAAEAgtJ3nmi0NSq5KGSwbUGPNBaDuZN4YbdcZjMaCT3EZ0XhlZqNEU1Utp0wQ7CJ3mCpYiRF7Ce5GB/jvjVUUjThgatQk6qmonSsNzKqHfm0kFRbTFwfcZjiw5JOSX3xY8gN4OCGvTWiHasyso1BNOuAV9UxcXPW1rnH0Rwq1CkJJ5FMsZJJEmfeTjMZjukLEkzWaNNQY1X2mMCsx4rVamiD0AHU7yZEiLdcZjMeb1WacHUWLKTTDtCqGAI64UvHeUZmQiCmhgwM9GSCP/AJxaDf2xmMx1yd4rfgohR8B8XEPl0kim/lguSdJFwd+pLWvsBYYYTrTMOj6QHUWUk6WWxJkCWhgCRuFHwx5jMUxytswcpqTTqpEGmwqASLBpBAPsVY/MYHnJkg6AGMwY5ZmLz0tBtf8ApjMZh2YrLVKVEIOr8ymNgbE3NrFZtJwweaNbMVgHt1+Pf+tsZjMcfVv2L8RWCeM5TSPMSSqx+EIWIm6tI0m+23XAr71SLeaqs1UNqYGAAANxpgE9zvjMZjxctKWxy5XTSRYrqtBVquHrl7srMNMmIMEG4gCbdzitxbir1atPKZUmmPSROmIE7j8oE7bkYzGYaDuent/wTI6eld6/cYc3kSUBLtUdCsyYWw0mxPW56nATiRNP0sQYBGkABZkRHYgGCLiPfGYzDZoJJyXO38l82yAhLikKaGy1QF1MSxNRW1DsVNzfqBi/TyOoTsBa/wBP6RjzGYWS2j8o5YLVyV61A6SIj3Bub3noe07++Kz0zrkAXUg3MkC8bwQCJv8ALGYzErfIsltZvqv7E3/ziGqpGMxmNLsSFPjHBPvOYVaSprb+IWm4/wD5A/phk4X4FoUuZl8x+7bW7AH26yce4zH0nSq8Ub8HRlk0oq+wVGV0AIo0AbBbAd407d8X8pWbRJuwOn4iBv3PvjzGYj10V6d0SxN2TNnYsd+u+MxmMx41nQ5M/9k="/>
          <p:cNvSpPr>
            <a:spLocks noChangeAspect="1" noChangeArrowheads="1"/>
          </p:cNvSpPr>
          <p:nvPr/>
        </p:nvSpPr>
        <p:spPr bwMode="auto">
          <a:xfrm>
            <a:off x="98425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8" name="รูปภาพ 7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4581128"/>
            <a:ext cx="2876550" cy="1590675"/>
          </a:xfrm>
          <a:prstGeom prst="rect">
            <a:avLst/>
          </a:prstGeom>
        </p:spPr>
      </p:pic>
      <p:pic>
        <p:nvPicPr>
          <p:cNvPr id="9" name="รูปภาพ 8" descr="untitled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645024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th-TH" dirty="0" smtClean="0"/>
              <a:t>วิธีการแก้ไขปัญหา</a:t>
            </a:r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1979712" y="1844824"/>
            <a:ext cx="6264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r>
              <a:rPr lang="th-TH" dirty="0" smtClean="0"/>
              <a:t>  ใช้มูลวัว</a:t>
            </a:r>
          </a:p>
          <a:p>
            <a:r>
              <a:rPr lang="en-US" dirty="0" smtClean="0"/>
              <a:t>-</a:t>
            </a:r>
            <a:r>
              <a:rPr lang="th-TH" dirty="0" smtClean="0"/>
              <a:t>  เศษผัก ผลไม้</a:t>
            </a:r>
          </a:p>
          <a:p>
            <a:r>
              <a:rPr lang="th-TH" dirty="0" smtClean="0"/>
              <a:t>มาทำปุ๋ยน้ำสกัดชีวภาพ ทดแทนการใช้ปุ๋ยเคมี</a:t>
            </a:r>
          </a:p>
          <a:p>
            <a:endParaRPr lang="th-TH" dirty="0" smtClean="0"/>
          </a:p>
        </p:txBody>
      </p:sp>
      <p:pic>
        <p:nvPicPr>
          <p:cNvPr id="4" name="รูปภาพ 3" descr="untitled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789040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รูปภาพ 4" descr="untitled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3717032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น้ำหมักชีวภาพ</a:t>
            </a:r>
            <a:endParaRPr lang="th-TH" sz="4000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8153400" cy="3992563"/>
          </a:xfrm>
        </p:spPr>
        <p:txBody>
          <a:bodyPr/>
          <a:lstStyle/>
          <a:p>
            <a:r>
              <a:rPr lang="th-TH" dirty="0" smtClean="0"/>
              <a:t>น้ำหมักชีวภาพ หมายถึง ปุ๋ยอินทรีย์ในรูปของเหลว ซึ่งได้จากการย่อยสลายวัสดุเหลือใช้จากพืชและสัตว์ลักษณะสด อวบน้ำ โดยอาศัยกิจกรรมของจุลินท</a:t>
            </a:r>
            <a:r>
              <a:rPr lang="th-TH" dirty="0" err="1" smtClean="0"/>
              <a:t>รีย์</a:t>
            </a:r>
            <a:r>
              <a:rPr lang="th-TH" dirty="0" smtClean="0"/>
              <a:t>ในสภาพที่ไม่มีอากาศและมีอากาศ ได้ของเหลวสีน้ำตาล ประกอบด้วย ฮอร์โมน รวมทั้งกรดอินทรีย์หลายชนิด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483768" y="1268760"/>
            <a:ext cx="6400800" cy="4824536"/>
          </a:xfrm>
        </p:spPr>
        <p:txBody>
          <a:bodyPr>
            <a:noAutofit/>
          </a:bodyPr>
          <a:lstStyle/>
          <a:p>
            <a:r>
              <a:rPr lang="th-TH" sz="2800" dirty="0" smtClean="0">
                <a:cs typeface="+mn-cs"/>
              </a:rPr>
              <a:t>1. ให้ธาตุอาหารพืช</a:t>
            </a:r>
            <a:br>
              <a:rPr lang="th-TH" sz="2800" dirty="0" smtClean="0">
                <a:cs typeface="+mn-cs"/>
              </a:rPr>
            </a:br>
            <a:r>
              <a:rPr lang="th-TH" sz="2800" dirty="0" smtClean="0">
                <a:cs typeface="+mn-cs"/>
              </a:rPr>
              <a:t>2. ช่วยให้ดินมีความสามารถดูดซับธาตุอาหารได้สูง</a:t>
            </a:r>
            <a:br>
              <a:rPr lang="th-TH" sz="2800" dirty="0" smtClean="0">
                <a:cs typeface="+mn-cs"/>
              </a:rPr>
            </a:br>
            <a:r>
              <a:rPr lang="th-TH" sz="2800" dirty="0" smtClean="0">
                <a:cs typeface="+mn-cs"/>
              </a:rPr>
              <a:t>3. ช่วยปรับปรุงสมบัติทางกายภาพของดินให้ดีขึ้น</a:t>
            </a:r>
            <a:br>
              <a:rPr lang="th-TH" sz="2800" dirty="0" smtClean="0">
                <a:cs typeface="+mn-cs"/>
              </a:rPr>
            </a:br>
            <a:r>
              <a:rPr lang="th-TH" sz="2800" dirty="0" smtClean="0">
                <a:cs typeface="+mn-cs"/>
              </a:rPr>
              <a:t>4. ช่วยให้จุลินท</a:t>
            </a:r>
            <a:r>
              <a:rPr lang="th-TH" sz="2800" dirty="0" err="1" smtClean="0">
                <a:cs typeface="+mn-cs"/>
              </a:rPr>
              <a:t>รีย์</a:t>
            </a:r>
            <a:r>
              <a:rPr lang="th-TH" sz="2800" dirty="0" smtClean="0">
                <a:cs typeface="+mn-cs"/>
              </a:rPr>
              <a:t>ในดินทำงานได้ดีขึ้น และมีปริมาณเพิ่มมากขึ้น</a:t>
            </a:r>
            <a:br>
              <a:rPr lang="th-TH" sz="2800" dirty="0" smtClean="0">
                <a:cs typeface="+mn-cs"/>
              </a:rPr>
            </a:br>
            <a:r>
              <a:rPr lang="th-TH" sz="2800" dirty="0" smtClean="0">
                <a:cs typeface="+mn-cs"/>
              </a:rPr>
              <a:t>5. ช่วยรักษาความเป็นกรดเป็นด่างของดิน คือ ต้านทานการเปลี่ยนแปลงไม่ให้เกิดขึ้นเร็ว</a:t>
            </a:r>
            <a:br>
              <a:rPr lang="th-TH" sz="2800" dirty="0" smtClean="0">
                <a:cs typeface="+mn-cs"/>
              </a:rPr>
            </a:br>
            <a:r>
              <a:rPr lang="th-TH" sz="2800" dirty="0" smtClean="0"/>
              <a:t/>
            </a:r>
            <a:br>
              <a:rPr lang="th-TH" sz="2800" dirty="0" smtClean="0"/>
            </a:br>
            <a:r>
              <a:rPr lang="en-US" sz="2800" dirty="0" smtClean="0">
                <a:cs typeface="+mn-cs"/>
              </a:rPr>
              <a:t> </a:t>
            </a:r>
            <a:endParaRPr lang="th-TH" sz="2800" dirty="0">
              <a:cs typeface="+mn-cs"/>
            </a:endParaRP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2483768" y="620688"/>
            <a:ext cx="6400800" cy="576064"/>
          </a:xfrm>
        </p:spPr>
        <p:txBody>
          <a:bodyPr>
            <a:normAutofit/>
          </a:bodyPr>
          <a:lstStyle/>
          <a:p>
            <a:r>
              <a:rPr lang="th-TH" sz="3600" b="1" dirty="0" smtClean="0"/>
              <a:t>ป ร ะ โ ย ช </a:t>
            </a:r>
            <a:r>
              <a:rPr lang="th-TH" sz="3600" b="1" dirty="0" err="1" smtClean="0"/>
              <a:t>น์</a:t>
            </a:r>
            <a:r>
              <a:rPr lang="th-TH" sz="3600" b="1" dirty="0" smtClean="0"/>
              <a:t> ข อ ง น้ำ ส </a:t>
            </a:r>
            <a:r>
              <a:rPr lang="th-TH" sz="3600" b="1" dirty="0" err="1" smtClean="0"/>
              <a:t>กั</a:t>
            </a:r>
            <a:r>
              <a:rPr lang="th-TH" sz="3600" b="1" dirty="0" smtClean="0"/>
              <a:t> ด ชี ว ภ า พ</a:t>
            </a:r>
            <a:endParaRPr lang="th-TH" sz="3600" dirty="0" smtClean="0"/>
          </a:p>
          <a:p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403648" y="188640"/>
            <a:ext cx="7406640" cy="1472184"/>
          </a:xfrm>
        </p:spPr>
        <p:txBody>
          <a:bodyPr/>
          <a:lstStyle/>
          <a:p>
            <a:r>
              <a:rPr lang="th-TH" dirty="0" smtClean="0"/>
              <a:t>น้ำหมักชีวภาพที่ใช้ได้ผลดีกับการปลูกพืชไม่ใช้ดิน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595160"/>
          </a:xfrm>
        </p:spPr>
        <p:txBody>
          <a:bodyPr>
            <a:normAutofit/>
          </a:bodyPr>
          <a:lstStyle/>
          <a:p>
            <a:r>
              <a:rPr lang="th-TH" dirty="0" smtClean="0"/>
              <a:t>วิธีการทำน้ำหมักชีวภาพ</a:t>
            </a:r>
          </a:p>
          <a:p>
            <a:pPr marL="541782" indent="-514350"/>
            <a:r>
              <a:rPr lang="th-TH" dirty="0" smtClean="0"/>
              <a:t>1. ปุ๋ยน้ำหมักชีวภาพจากพืช</a:t>
            </a:r>
          </a:p>
          <a:p>
            <a:pPr marL="541782" indent="-514350"/>
            <a:r>
              <a:rPr lang="th-TH" dirty="0" smtClean="0"/>
              <a:t>	ส่วนประกอบ</a:t>
            </a:r>
          </a:p>
          <a:p>
            <a:pPr marL="541782" indent="-514350"/>
            <a:r>
              <a:rPr lang="th-TH" dirty="0" smtClean="0"/>
              <a:t>	1. เศษผัก		จำนวน 	40	กิโลกรัม</a:t>
            </a:r>
          </a:p>
          <a:p>
            <a:pPr marL="541782" indent="-514350"/>
            <a:r>
              <a:rPr lang="th-TH" dirty="0" smtClean="0"/>
              <a:t>	2. กากน้ำตาล		จำนวน	12	กิโลกรัม</a:t>
            </a:r>
          </a:p>
          <a:p>
            <a:pPr marL="541782" indent="-514350"/>
            <a:r>
              <a:rPr lang="th-TH" dirty="0" smtClean="0"/>
              <a:t>	3. หัวเชื้อจุลินทรีย์	จำนวน 	2	ลิตร</a:t>
            </a:r>
          </a:p>
          <a:p>
            <a:pPr marL="541782" indent="-514350"/>
            <a:r>
              <a:rPr lang="th-TH" dirty="0" smtClean="0"/>
              <a:t>	</a:t>
            </a:r>
          </a:p>
          <a:p>
            <a:pPr marL="541782" indent="-514350"/>
            <a:endParaRPr lang="th-TH" dirty="0"/>
          </a:p>
        </p:txBody>
      </p:sp>
      <p:pic>
        <p:nvPicPr>
          <p:cNvPr id="4" name="รูปภาพ 3" descr="imagesCACQ7WR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486916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จุดที่สุด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จุดที่สุด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493</TotalTime>
  <Words>681</Words>
  <Application>Microsoft Office PowerPoint</Application>
  <PresentationFormat>นำเสนอทางหน้าจอ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จุดที่สุด</vt:lpstr>
      <vt:lpstr>การปลูกพืชไม่ใช้ดิน โดยใช้น้ำสกัดชีวภาพ</vt:lpstr>
      <vt:lpstr>การปลูกพืชไม่ใช้ดิน</vt:lpstr>
      <vt:lpstr>ภาพนิ่ง 3</vt:lpstr>
      <vt:lpstr>ภาพนิ่ง 4</vt:lpstr>
      <vt:lpstr>ภาพนิ่ง 5</vt:lpstr>
      <vt:lpstr>วิธีการแก้ไขปัญหา</vt:lpstr>
      <vt:lpstr>น้ำหมักชีวภาพ</vt:lpstr>
      <vt:lpstr>1. ให้ธาตุอาหารพืช 2. ช่วยให้ดินมีความสามารถดูดซับธาตุอาหารได้สูง 3. ช่วยปรับปรุงสมบัติทางกายภาพของดินให้ดีขึ้น 4. ช่วยให้จุลินทรีย์ในดินทำงานได้ดีขึ้น และมีปริมาณเพิ่มมากขึ้น 5. ช่วยรักษาความเป็นกรดเป็นด่างของดิน คือ ต้านทานการเปลี่ยนแปลงไม่ให้เกิดขึ้นเร็ว   </vt:lpstr>
      <vt:lpstr>น้ำหมักชีวภาพที่ใช้ได้ผลดีกับการปลูกพืชไม่ใช้ดิน</vt:lpstr>
      <vt:lpstr>วิธีทำ</vt:lpstr>
      <vt:lpstr>2. ปุ๋ยน้ำหมักมูลค้างคาว</vt:lpstr>
      <vt:lpstr>การพิจารณาน้ำหมักชีวภาพ</vt:lpstr>
      <vt:lpstr>การนำน้ำหมักชีวภาพไปใช้ในการปลูกพืชไม่ใช้ดิน</vt:lpstr>
      <vt:lpstr>ข้อควรระวังในการใช้น้ำสกัดชีวภาพ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การปลูกพืชไม่ใช้ดิน โดยใช้น้ำสกัดชีวภาพ</dc:title>
  <dc:creator>com</dc:creator>
  <cp:lastModifiedBy>Computer</cp:lastModifiedBy>
  <cp:revision>35</cp:revision>
  <dcterms:created xsi:type="dcterms:W3CDTF">2013-09-08T15:32:37Z</dcterms:created>
  <dcterms:modified xsi:type="dcterms:W3CDTF">2013-09-12T04:02:37Z</dcterms:modified>
</cp:coreProperties>
</file>