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72" r:id="rId4"/>
    <p:sldId id="274" r:id="rId5"/>
    <p:sldId id="279" r:id="rId6"/>
    <p:sldId id="280" r:id="rId7"/>
  </p:sldIdLst>
  <p:sldSz cx="12192000" cy="6858000"/>
  <p:notesSz cx="6797675" cy="98726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B75"/>
    <a:srgbClr val="FFFFFF"/>
    <a:srgbClr val="132A77"/>
    <a:srgbClr val="DE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2E987-DB3D-4600-87E0-1F89BCE00144}" type="datetimeFigureOut">
              <a:rPr lang="th-TH" smtClean="0"/>
              <a:t>03/12/63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814D9-F16C-4C20-AEDE-AC5DC0E380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820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24F6-13EC-4CF7-B642-D313C2C52913}" type="datetimeFigureOut">
              <a:rPr lang="th-TH" smtClean="0"/>
              <a:t>03/12/63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F9EE8-7ED7-4E80-88F9-99C77DE155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590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AAA-6501-49D8-A12D-3856F041D712}" type="datetime1">
              <a:rPr lang="th-TH" smtClean="0"/>
              <a:t>03/12/63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884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67B4-00F9-4319-BD87-E668F0D12DA1}" type="datetime1">
              <a:rPr lang="th-TH" smtClean="0"/>
              <a:t>03/12/63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672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077B-A5F9-4A6D-BE9F-953E7EE37C63}" type="datetime1">
              <a:rPr lang="th-TH" smtClean="0"/>
              <a:t>03/12/63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98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7779-3299-45B2-B090-09B2A9231EE5}" type="datetime1">
              <a:rPr lang="th-TH" smtClean="0"/>
              <a:t>03/12/63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83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2D8D-DAA0-4748-8F55-EB69E5193803}" type="datetime1">
              <a:rPr lang="th-TH" smtClean="0"/>
              <a:t>03/12/63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64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9C0A-8D1E-4391-9F1B-3348A16A411E}" type="datetime1">
              <a:rPr lang="th-TH" smtClean="0"/>
              <a:t>03/12/63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47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AE7A-47B7-492F-B9D8-DC263F687E92}" type="datetime1">
              <a:rPr lang="th-TH" smtClean="0"/>
              <a:t>03/12/63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92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D31-3E44-4C67-8250-A32BA29B113D}" type="datetime1">
              <a:rPr lang="th-TH" smtClean="0"/>
              <a:t>03/12/63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21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4AFC-AFFE-448B-A50E-1E9634EFAB33}" type="datetime1">
              <a:rPr lang="th-TH" smtClean="0"/>
              <a:t>03/12/63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459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A66B-E04B-4EDB-8C6C-1C774B993ABC}" type="datetime1">
              <a:rPr lang="th-TH" smtClean="0"/>
              <a:t>03/12/63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54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E3CF-4B65-4E3F-96FA-B038FDB930FB}" type="datetime1">
              <a:rPr lang="th-TH" smtClean="0"/>
              <a:t>03/12/63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676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D3EF-087D-4D8D-81AC-02293A6C668A}" type="datetime1">
              <a:rPr lang="th-TH" smtClean="0"/>
              <a:t>03/12/63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89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731343" y="1334731"/>
            <a:ext cx="7179112" cy="2031924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th-TH" sz="9000" b="1" dirty="0" smtClean="0">
                <a:solidFill>
                  <a:srgbClr val="162B75"/>
                </a:solidFill>
                <a:latin typeface="TH SarabunPSK" pitchFamily="34" charset="-34"/>
              </a:rPr>
              <a:t>การตรวจสอบเอกสารเบิกจ่ายค่าครุภัณฑ์</a:t>
            </a:r>
            <a:endParaRPr lang="th-TH" sz="9000" b="1" dirty="0">
              <a:solidFill>
                <a:srgbClr val="162B75"/>
              </a:solidFill>
              <a:latin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636335" y="5576177"/>
            <a:ext cx="3601104" cy="662571"/>
          </a:xfrm>
        </p:spPr>
        <p:txBody>
          <a:bodyPr>
            <a:noAutofit/>
          </a:bodyPr>
          <a:lstStyle/>
          <a:p>
            <a:pPr algn="l"/>
            <a:r>
              <a:rPr lang="th-TH" sz="4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นพวรรณ  </a:t>
            </a:r>
            <a:r>
              <a:rPr lang="th-TH" sz="44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โล</a:t>
            </a:r>
            <a:r>
              <a:rPr lang="th-TH" sz="4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นุช</a:t>
            </a:r>
            <a:endParaRPr lang="th-TH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 flipH="1">
            <a:off x="8271164" y="5576177"/>
            <a:ext cx="3650773" cy="6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857460" y="5512379"/>
            <a:ext cx="0" cy="66257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13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132A77"/>
                </a:solidFill>
              </a:rPr>
              <a:t> </a:t>
            </a:r>
            <a:r>
              <a:rPr lang="th-TH" sz="4800" b="1" dirty="0">
                <a:solidFill>
                  <a:srgbClr val="132A77"/>
                </a:solidFill>
              </a:rPr>
              <a:t>ราคามาตรฐานของสำนักงบประมาณหรือหน่วยงานอื่น</a:t>
            </a:r>
            <a:endParaRPr lang="th-TH" sz="4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825625"/>
            <a:ext cx="10009909" cy="4351338"/>
          </a:xfrm>
        </p:spPr>
        <p:txBody>
          <a:bodyPr/>
          <a:lstStyle/>
          <a:p>
            <a:r>
              <a:rPr lang="th-TH" sz="3000" dirty="0" smtClean="0">
                <a:solidFill>
                  <a:schemeClr val="accent5"/>
                </a:solidFill>
              </a:rPr>
              <a:t>ราคามาตรฐาน คือ ราคาครุภัณฑ์ที่สำนักงบประมาณกำหนดให้ส่วนราชการและรัฐวิสาหกิจ     ถือปฏิบัติในการจัดซื้อครุภัณฑ์ที่มี </a:t>
            </a:r>
            <a:r>
              <a:rPr lang="en-US" sz="3000" dirty="0" smtClean="0">
                <a:solidFill>
                  <a:schemeClr val="accent5"/>
                </a:solidFill>
              </a:rPr>
              <a:t>Spec </a:t>
            </a:r>
            <a:r>
              <a:rPr lang="th-TH" sz="3000" dirty="0" smtClean="0">
                <a:solidFill>
                  <a:schemeClr val="accent5"/>
                </a:solidFill>
              </a:rPr>
              <a:t>ตามที่กำหนดไว้ในบัญชีราคามาตรฐานครุภัณฑ์</a:t>
            </a:r>
          </a:p>
          <a:p>
            <a:r>
              <a:rPr lang="th-TH" dirty="0" smtClean="0">
                <a:solidFill>
                  <a:schemeClr val="accent5"/>
                </a:solidFill>
              </a:rPr>
              <a:t>เกณฑ์ราคาพื้นฐาน </a:t>
            </a:r>
            <a:r>
              <a:rPr lang="th-TH" dirty="0">
                <a:solidFill>
                  <a:schemeClr val="accent5"/>
                </a:solidFill>
              </a:rPr>
              <a:t>คือ </a:t>
            </a:r>
            <a:r>
              <a:rPr lang="th-TH" dirty="0" smtClean="0">
                <a:solidFill>
                  <a:schemeClr val="accent5"/>
                </a:solidFill>
              </a:rPr>
              <a:t>ราคาพื้นฐานสำหรับอุปกรณ์ </a:t>
            </a:r>
            <a:r>
              <a:rPr lang="en-US" dirty="0" smtClean="0">
                <a:solidFill>
                  <a:schemeClr val="accent5"/>
                </a:solidFill>
              </a:rPr>
              <a:t>ICT </a:t>
            </a:r>
            <a:r>
              <a:rPr lang="th-TH" dirty="0" smtClean="0">
                <a:solidFill>
                  <a:schemeClr val="accent5"/>
                </a:solidFill>
              </a:rPr>
              <a:t>ที่กระทรวงดิจิทัลเพื่อเศรษฐกิจและสังคมกำหนดไว้</a:t>
            </a:r>
          </a:p>
          <a:p>
            <a:r>
              <a:rPr lang="th-TH" dirty="0" smtClean="0">
                <a:solidFill>
                  <a:schemeClr val="accent5"/>
                </a:solidFill>
              </a:rPr>
              <a:t>เกณฑ์ราคากลางและคุณลักษณะพื้นฐานของระบบกล้องโทรทัศน์วงจรปิด</a:t>
            </a:r>
            <a:endParaRPr lang="th-TH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7779-3299-45B2-B090-09B2A9231EE5}" type="datetime1">
              <a:rPr lang="th-TH" smtClean="0"/>
              <a:t>03/12/63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2</a:t>
            </a:fld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4001294"/>
            <a:ext cx="2031596" cy="18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0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1555" y="507639"/>
            <a:ext cx="9895609" cy="996084"/>
          </a:xfrm>
        </p:spPr>
        <p:txBody>
          <a:bodyPr/>
          <a:lstStyle/>
          <a:p>
            <a:r>
              <a:rPr lang="th-TH" b="1" dirty="0">
                <a:latin typeface="Angsana New" panose="02020603050405020304" pitchFamily="18" charset="-34"/>
              </a:rPr>
              <a:t>วิธีการหาข้อมูลราคามาตรฐานครุภัณฑ์จากสำนักงบประมาณ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7779-3299-45B2-B090-09B2A9231EE5}" type="datetime1">
              <a:rPr lang="th-TH" smtClean="0"/>
              <a:t>03/12/63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3</a:t>
            </a:fld>
            <a:endParaRPr lang="th-TH"/>
          </a:p>
        </p:txBody>
      </p:sp>
      <p:pic>
        <p:nvPicPr>
          <p:cNvPr id="9" name="ตัวแทนเนื้อหา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2" y="1712369"/>
            <a:ext cx="4319154" cy="4643981"/>
          </a:xfr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93" y="1712370"/>
            <a:ext cx="5472471" cy="474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4518" y="365124"/>
            <a:ext cx="10515600" cy="1325563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Angsana New" panose="02020603050405020304" pitchFamily="18" charset="-34"/>
              </a:rPr>
              <a:t>ตารางแสดงวงเงินงบประมาณที่ได้รับจัดสรรและราคากลาง (ราคาอ้างอิง)</a:t>
            </a:r>
            <a:br>
              <a:rPr lang="th-TH" sz="3600" b="1" dirty="0">
                <a:latin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</a:rPr>
              <a:t>ในการจัดซื้อจัดจ้างที่มิใช่งานก่อสร้าง (กรณีมีหนึ่งรายการ)</a:t>
            </a:r>
            <a:endParaRPr lang="th-TH" sz="360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7779-3299-45B2-B090-09B2A9231EE5}" type="datetime1">
              <a:rPr lang="th-TH" smtClean="0"/>
              <a:t>03/12/63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4</a:t>
            </a:fld>
            <a:endParaRPr lang="th-TH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 บก.06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ตารางแสดงวงเงินงบประมาณที่ได้รับจัดสรรและรายละเอียดค่าใช้จ่าย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การจัดซื้อจัดจ้างที่มิใช่งานก่อสร้าง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ตัวแทนเนื้อหา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481245"/>
              </p:ext>
            </p:extLst>
          </p:nvPr>
        </p:nvGraphicFramePr>
        <p:xfrm>
          <a:off x="249381" y="249382"/>
          <a:ext cx="11627427" cy="647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Acrobat Document" r:id="rId3" imgW="8019915" imgH="5667285" progId="AcroExch.Document.7">
                  <p:embed/>
                </p:oleObj>
              </mc:Choice>
              <mc:Fallback>
                <p:oleObj name="Acrobat Document" r:id="rId3" imgW="8019915" imgH="56672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381" y="249382"/>
                        <a:ext cx="11627427" cy="6472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4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latin typeface="Angsana New" panose="02020603050405020304" pitchFamily="18" charset="-34"/>
              </a:rPr>
              <a:t>ปัญหาที่พบในการตรวจสอบเอกสารการเบิกจ่าย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1" y="1847850"/>
            <a:ext cx="8915399" cy="44116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h-TH" dirty="0" smtClean="0"/>
              <a:t> 		</a:t>
            </a:r>
            <a:r>
              <a:rPr lang="th-TH" sz="11200" dirty="0" smtClean="0"/>
              <a:t>1. </a:t>
            </a:r>
            <a:r>
              <a:rPr lang="th-TH" sz="11200" dirty="0" err="1" smtClean="0"/>
              <a:t>การจัด</a:t>
            </a:r>
            <a:r>
              <a:rPr lang="th-TH" sz="11200" dirty="0" smtClean="0"/>
              <a:t>ทำรายละเอียดประกอบการจัดซื้อครุภัณฑ์ พบว่ายังมีการกำหนดรุ่นครุภัณฑ์ กำหนดประเทศ  กำหนดโซนทวีป เป็นต้น </a:t>
            </a:r>
            <a:endParaRPr lang="th-TH" sz="11200" dirty="0"/>
          </a:p>
          <a:p>
            <a:pPr>
              <a:buNone/>
            </a:pPr>
            <a:r>
              <a:rPr lang="th-TH" sz="11200" dirty="0"/>
              <a:t>           </a:t>
            </a:r>
            <a:r>
              <a:rPr lang="th-TH" sz="11200" dirty="0" smtClean="0"/>
              <a:t> 2. </a:t>
            </a:r>
            <a:r>
              <a:rPr lang="th-TH" sz="11200" dirty="0" err="1"/>
              <a:t>การจัด</a:t>
            </a:r>
            <a:r>
              <a:rPr lang="th-TH" sz="11200" dirty="0"/>
              <a:t>ทำราคากลางของหน่วยงาน</a:t>
            </a:r>
            <a:r>
              <a:rPr lang="th-TH" sz="11200" dirty="0" smtClean="0"/>
              <a:t>ยังพบว่ามีข้อผิดพลาด กำหนดราคากลางเกินราคามาตรฐาน และเกินเกณฑ์ราคาพื้นฐาน (คอมพิวเตอร์) </a:t>
            </a:r>
          </a:p>
          <a:p>
            <a:pPr marL="0" indent="0">
              <a:buNone/>
            </a:pPr>
            <a:r>
              <a:rPr lang="th-TH" sz="11200" dirty="0" smtClean="0"/>
              <a:t>	3. </a:t>
            </a:r>
            <a:r>
              <a:rPr lang="th-TH" sz="11200" dirty="0" err="1" smtClean="0"/>
              <a:t>การ</a:t>
            </a:r>
            <a:r>
              <a:rPr lang="th-TH" sz="11200" dirty="0" err="1"/>
              <a:t>จัด</a:t>
            </a:r>
            <a:r>
              <a:rPr lang="th-TH" sz="11200" dirty="0"/>
              <a:t>ทำสัญญาซื้อขาย จำนวนรายการไม่ตรงกับราคากลาง (กรณีมี</a:t>
            </a:r>
            <a:r>
              <a:rPr lang="th-TH" sz="11200" dirty="0" smtClean="0"/>
              <a:t>รายการ </a:t>
            </a:r>
          </a:p>
          <a:p>
            <a:pPr marL="0" indent="0">
              <a:buNone/>
            </a:pPr>
            <a:r>
              <a:rPr lang="th-TH" sz="11200" dirty="0"/>
              <a:t> </a:t>
            </a:r>
            <a:r>
              <a:rPr lang="th-TH" sz="11200" dirty="0" smtClean="0"/>
              <a:t>  ประกอบ</a:t>
            </a:r>
            <a:r>
              <a:rPr lang="th-TH" sz="11200" dirty="0"/>
              <a:t>ย่อย) </a:t>
            </a:r>
            <a:r>
              <a:rPr lang="th-TH" sz="11200" dirty="0" smtClean="0"/>
              <a:t>และจำนวนรายการ</a:t>
            </a:r>
            <a:r>
              <a:rPr lang="th-TH" sz="11200" dirty="0"/>
              <a:t>ไม่ครบถ้วน </a:t>
            </a:r>
            <a:r>
              <a:rPr lang="th-TH" sz="11200" dirty="0" smtClean="0"/>
              <a:t>และมี</a:t>
            </a:r>
            <a:r>
              <a:rPr lang="th-TH" sz="11200" dirty="0" err="1" smtClean="0"/>
              <a:t>การทำ</a:t>
            </a:r>
            <a:r>
              <a:rPr lang="th-TH" sz="11200" dirty="0" smtClean="0"/>
              <a:t>สัญญาซื้อขายเกินราคากลาง</a:t>
            </a:r>
          </a:p>
          <a:p>
            <a:pPr marL="0" indent="0">
              <a:buNone/>
            </a:pPr>
            <a:r>
              <a:rPr lang="th-TH" sz="11200" dirty="0" smtClean="0"/>
              <a:t>   เกินราคามาตรฐาน</a:t>
            </a:r>
            <a:r>
              <a:rPr lang="th-TH" sz="11200" dirty="0"/>
              <a:t>							</a:t>
            </a:r>
          </a:p>
          <a:p>
            <a:pPr marL="0" indent="0">
              <a:buNone/>
            </a:pPr>
            <a:r>
              <a:rPr lang="th-TH" sz="11200" dirty="0" smtClean="0"/>
              <a:t>	</a:t>
            </a:r>
            <a:r>
              <a:rPr lang="en-US" sz="11200" dirty="0" smtClean="0"/>
              <a:t>4</a:t>
            </a:r>
            <a:r>
              <a:rPr lang="th-TH" sz="11200" dirty="0" smtClean="0"/>
              <a:t>. </a:t>
            </a:r>
            <a:r>
              <a:rPr lang="th-TH" sz="11200" dirty="0"/>
              <a:t>กรณีเปลี่ยนแปลงชื่อรายการครุภัณฑ์ ต้องได้รับอนุมัติจากหัวหน้าส่วนราชการ </a:t>
            </a:r>
            <a:r>
              <a:rPr lang="th-TH" sz="11200" dirty="0" smtClean="0"/>
              <a:t> </a:t>
            </a:r>
          </a:p>
          <a:p>
            <a:pPr marL="0" indent="0">
              <a:buNone/>
            </a:pPr>
            <a:r>
              <a:rPr lang="th-TH" sz="11200" dirty="0"/>
              <a:t> </a:t>
            </a:r>
            <a:r>
              <a:rPr lang="th-TH" sz="11200" dirty="0" smtClean="0"/>
              <a:t>  ก่อน</a:t>
            </a:r>
            <a:r>
              <a:rPr lang="th-TH" sz="11200" dirty="0"/>
              <a:t>การดำเนินการ</a:t>
            </a:r>
            <a:r>
              <a:rPr lang="th-TH" sz="11200" dirty="0" smtClean="0"/>
              <a:t>จัดซื้อ</a:t>
            </a:r>
            <a:r>
              <a:rPr lang="th-TH" sz="11200" dirty="0"/>
              <a:t>									</a:t>
            </a:r>
          </a:p>
          <a:p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7779-3299-45B2-B090-09B2A9231EE5}" type="datetime1">
              <a:rPr lang="th-TH" smtClean="0"/>
              <a:t>03/12/63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5</a:t>
            </a:fld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443" y="2826327"/>
            <a:ext cx="1604357" cy="152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7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Angsana New" panose="02020603050405020304" pitchFamily="18" charset="-34"/>
              </a:rPr>
              <a:t>ปัญหาที่พบในการตรวจสอบเอกสารการเบิกจ่าย</a:t>
            </a: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199" y="1781348"/>
            <a:ext cx="877131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en-US" dirty="0" smtClean="0"/>
              <a:t>5</a:t>
            </a:r>
            <a:r>
              <a:rPr lang="th-TH" dirty="0" smtClean="0"/>
              <a:t>. </a:t>
            </a:r>
            <a:r>
              <a:rPr lang="th-TH" dirty="0"/>
              <a:t>กรณีมีการเปลี่ยนแปลงยี่ห้อ รุ่น ครุภัณฑ์ และการขยายระยะเวลาส่งมอบ </a:t>
            </a:r>
            <a:r>
              <a:rPr lang="th-TH" dirty="0" smtClean="0"/>
              <a:t>    ต้อง</a:t>
            </a:r>
            <a:r>
              <a:rPr lang="th-TH" dirty="0"/>
              <a:t>ได้รับการอนุมัติจากหัวหน้าส่วนราชการ </a:t>
            </a:r>
            <a:r>
              <a:rPr lang="th-TH" dirty="0" smtClean="0"/>
              <a:t>(คณบดี)</a:t>
            </a:r>
            <a:endParaRPr lang="en-US" dirty="0" smtClean="0"/>
          </a:p>
          <a:p>
            <a:pPr marL="0" indent="0">
              <a:buNone/>
            </a:pPr>
            <a:r>
              <a:rPr lang="th-TH" dirty="0" smtClean="0"/>
              <a:t>	</a:t>
            </a:r>
            <a:r>
              <a:rPr lang="en-US" dirty="0" smtClean="0"/>
              <a:t>6</a:t>
            </a:r>
            <a:r>
              <a:rPr lang="th-TH" dirty="0" smtClean="0"/>
              <a:t>. กรณีการเปลี่ยนแปลงยี่ห้อ รุ่น ครุภัณฑ์ และขยายระยะเวลาการส่งมอบ จะต้องดำเนินการแก้ไขสัญญาซื้อขาย ก่อนการตรวจรับครุภัณฑ์</a:t>
            </a:r>
            <a:endParaRPr lang="en-US" dirty="0" smtClean="0"/>
          </a:p>
          <a:p>
            <a:pPr marL="0" indent="0">
              <a:buNone/>
            </a:pPr>
            <a:r>
              <a:rPr lang="th-TH" dirty="0" smtClean="0"/>
              <a:t>	</a:t>
            </a:r>
            <a:r>
              <a:rPr lang="en-US" dirty="0" smtClean="0"/>
              <a:t>7. </a:t>
            </a:r>
            <a:r>
              <a:rPr lang="th-TH" dirty="0" smtClean="0"/>
              <a:t>งานก่อสร้าง กรณีมีการเปลี่ยนแปลงแบบรูปรายการ ต้องได้รับการอนุมัติจากหัวหน้าส่วนราชการ และจะต้องดำเนินการแก้ไขสัญญา ก่อนการตรวจรับงาน</a:t>
            </a:r>
          </a:p>
          <a:p>
            <a:pPr marL="0" indent="0">
              <a:buNone/>
            </a:pPr>
            <a:r>
              <a:rPr lang="th-TH" dirty="0" smtClean="0"/>
              <a:t>	8. งานก่อสร้าง กรณีมีการขยายระยะเวลาส่งมอบงาน และงดหรือลดค่าปรับ ต้องได้รับอนุมัติจากหัวหน้าส่วนราชการ และต้องดำเนินการก่อนการส่งมอบงานงวดสุดท้าย</a:t>
            </a:r>
            <a:endParaRPr lang="en-US" dirty="0" smtClean="0"/>
          </a:p>
          <a:p>
            <a:pPr marL="0" indent="0">
              <a:buNone/>
            </a:pPr>
            <a:r>
              <a:rPr lang="th-TH" dirty="0" smtClean="0"/>
              <a:t>	9. </a:t>
            </a:r>
            <a:r>
              <a:rPr lang="th-TH" dirty="0"/>
              <a:t>การบันทึกข้อมูลในระบบ </a:t>
            </a:r>
            <a:r>
              <a:rPr lang="en-US" dirty="0"/>
              <a:t>ERP </a:t>
            </a:r>
            <a:r>
              <a:rPr lang="th-TH" dirty="0"/>
              <a:t>ไม่ครบถ้วน ตามสัญญาซื้อขาย เช่น ชื่อรายการ ยี่ห้อ รุ่น และมิติทางการเงินยังบันทึกไม่ถูกต้อง</a:t>
            </a:r>
            <a:endParaRPr 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7779-3299-45B2-B090-09B2A9231EE5}" type="datetime1">
              <a:rPr lang="th-TH" smtClean="0"/>
              <a:t>03/12/63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6</a:t>
            </a:fld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884" y="3464956"/>
            <a:ext cx="160948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5394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Custom 21">
      <a:dk1>
        <a:srgbClr val="162B75"/>
      </a:dk1>
      <a:lt1>
        <a:srgbClr val="162B75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155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Angsana New</vt:lpstr>
      <vt:lpstr>Arial</vt:lpstr>
      <vt:lpstr>Calibri</vt:lpstr>
      <vt:lpstr>Cordia New</vt:lpstr>
      <vt:lpstr>TH SarabunPSK</vt:lpstr>
      <vt:lpstr>ธีมของ Office</vt:lpstr>
      <vt:lpstr>Acrobat Document</vt:lpstr>
      <vt:lpstr>การตรวจสอบเอกสารเบิกจ่ายค่าครุภัณฑ์</vt:lpstr>
      <vt:lpstr> ราคามาตรฐานของสำนักงบประมาณหรือหน่วยงานอื่น</vt:lpstr>
      <vt:lpstr>วิธีการหาข้อมูลราคามาตรฐานครุภัณฑ์จากสำนักงบประมาณ</vt:lpstr>
      <vt:lpstr>ตารางแสดงวงเงินงบประมาณที่ได้รับจัดสรรและราคากลาง (ราคาอ้างอิง) ในการจัดซื้อจัดจ้างที่มิใช่งานก่อสร้าง (กรณีมีหนึ่งรายการ)</vt:lpstr>
      <vt:lpstr>ปัญหาที่พบในการตรวจสอบเอกสารการเบิกจ่าย</vt:lpstr>
      <vt:lpstr>ปัญหาที่พบในการตรวจสอบเอกสารการเบิกจ่าย</vt:lpstr>
    </vt:vector>
  </TitlesOfParts>
  <Company>ARIT@RMUTT</Company>
  <LinksUpToDate>false</LinksUpToDate>
  <SharedDoc>false</SharedDoc>
  <HyperlinkBase>http://www.rmutt.ac.th/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PowerPoint-RMUTT</dc:title>
  <dc:subject>เทมเพลต PowerPoint มทร.ธัญบุรี</dc:subject>
  <dc:creator>http://www.rmutt.ac.th/, Jatuporn Panjoi</dc:creator>
  <cp:keywords>Template ppt, Template RMUTT,  PowerPoint,rajamangala university of technology thanyaburi</cp:keywords>
  <cp:lastModifiedBy>agrtech</cp:lastModifiedBy>
  <cp:revision>98</cp:revision>
  <cp:lastPrinted>2020-11-03T11:01:28Z</cp:lastPrinted>
  <dcterms:created xsi:type="dcterms:W3CDTF">2013-07-06T12:19:18Z</dcterms:created>
  <dcterms:modified xsi:type="dcterms:W3CDTF">2020-12-03T02:00:08Z</dcterms:modified>
</cp:coreProperties>
</file>