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2" r:id="rId4"/>
    <p:sldId id="307" r:id="rId5"/>
    <p:sldId id="308" r:id="rId6"/>
    <p:sldId id="306" r:id="rId7"/>
  </p:sldIdLst>
  <p:sldSz cx="12192000" cy="6858000"/>
  <p:notesSz cx="6797675" cy="9926638"/>
  <p:embeddedFontLst>
    <p:embeddedFont>
      <p:font typeface="Angsana New" panose="02020603050405020304" pitchFamily="18" charset="-34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H SarabunPSK" panose="020B0500040200020003" pitchFamily="34" charset="-34"/>
      <p:regular r:id="rId17"/>
      <p:bold r:id="rId18"/>
      <p:italic r:id="rId19"/>
      <p:boldItalic r:id="rId20"/>
    </p:embeddedFont>
    <p:embeddedFont>
      <p:font typeface="Cordia New" panose="020B0304020202020204" pitchFamily="34" charset="-34"/>
      <p:regular r:id="rId21"/>
      <p:bold r:id="rId22"/>
      <p:italic r:id="rId23"/>
      <p:boldItalic r:id="rId2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A77"/>
    <a:srgbClr val="FFFFFF"/>
    <a:srgbClr val="DE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ลักษณะ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0107" autoAdjust="0"/>
  </p:normalViewPr>
  <p:slideViewPr>
    <p:cSldViewPr snapToGrid="0">
      <p:cViewPr>
        <p:scale>
          <a:sx n="80" d="100"/>
          <a:sy n="80" d="100"/>
        </p:scale>
        <p:origin x="-1752" y="-8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6" y="144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570CCDC7-5C1E-459F-81D9-E5E85EC39A6D}" type="datetimeFigureOut">
              <a:rPr lang="th-TH" smtClean="0"/>
              <a:t>27/11/63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705" tIns="45853" rIns="91705" bIns="4585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BAACA689-C678-45F1-97B2-A3BA10591B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307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CA689-C678-45F1-97B2-A3BA10591B69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328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	</a:t>
            </a:r>
            <a:r>
              <a:rPr lang="th-TH" b="1" dirty="0"/>
              <a:t>ในสารานุกรมไทยสำหรับเยาวชนฯ เล่มที่ 38 เรื่องที่ 3 การอุดมศึกษาได้กล่าวไว้ว่า </a:t>
            </a:r>
            <a:r>
              <a:rPr lang="th-TH" dirty="0"/>
              <a:t>สถาบันอุดมศึกษา คือสถาบันที่จัดการศึกษาที่สูงกว่าระดับมัธยมศึกษา มีทั้งที่เป็นระดับต่ำกว่าปริญญาตรี  ปริญญาตรีและสูงกว่าปริญญาตรี คือระดับบัณฑิตศึกษา  โดยทั่วไปส่วนใหญ่ใช้คำว่า “มหาวิทยาลัย” ซึ่งใช้สำหรับสถาบันที่สอนระดับปริญญาตรีและสูงกว่าปริญญาตรีขึ้นไป  </a:t>
            </a:r>
          </a:p>
          <a:p>
            <a:r>
              <a:rPr lang="th-TH" dirty="0"/>
              <a:t>	มหาวิทยาลัยจึงมีบทบาทหน้าที่ในการให้วิชาความรู้แก่ผู้ที่มาเรียน  มีบทบาทหน้าที่หลักในการดำเนินภารกิจสำคัญ 4 ประการ คือ 	1.การผลิตบัณฑิต ถือเป็นภารกิจสำคัญที่สุดของมหาวิทยาลัย เพื่อจัดกิจกรรมการเรียนการสอนให้ผู้เรียนได้มีความรู้ในวิชาการและวิชาชีพตามศาสตร์และสาขาวิชาที่จัดขึ้น</a:t>
            </a:r>
          </a:p>
          <a:p>
            <a:r>
              <a:rPr lang="th-TH" dirty="0"/>
              <a:t>	2.การวิจัยและพัฒนา มหาวิทยาลัยเป็นแหล่งรวมผู้มีความรู้สูงของชาติ มหาวิทยาลัยจึงมีหน้าที่สำคัญ คือ การวิจัยเพื่อการสร้างองค์ความรู้ใหม่ มหาวิทยาลัยแต่ละแห่งส่งเสริมให้คณาจารย์และบุคลากรของมหาวิทยาลัยทำงานวิจัย เพื่อแสวงหาความรู้มาใช้ประโยชน์ ในการเรียนการสอน และการพัฒนางานของมหาวิทยาลัย และยังเป็นที่พึ่งพาทางวิชาการของหน่วยงานภายนอก ทั้งภาครัฐ และภาคเอกชน ซึ่งส่งผลรวมถึงการพัฒนาสังคมและประเทศชาติ </a:t>
            </a:r>
          </a:p>
          <a:p>
            <a:pPr defTabSz="917052">
              <a:defRPr/>
            </a:pPr>
            <a:r>
              <a:rPr lang="th-TH" dirty="0"/>
              <a:t>	3.การบริการวิชาการ โดยที่มหาวิทยาลัยเป็นแหล่งรวมสรรพวิชา ทั้งยังมีคณาจารย์และบุคลากรที่มีหน้าที่สนับสนุนการจัดการเรียนการสอน มีความรู้ที่หลากหลาย การให้บริการวิชาการแก่สังคม ผลผลิตทางวิชาการ เช่น การให้ความรู้ในรูปแบบการฝึกอบรม การสัมมนา การบรรยาย ล้วนเป็นการให้การศึกษาต่อเนื่องแก่ประชาชน การจัดบริการทางวิชาการแก่สังคม ยังเป็นประโยชน์ในการพัฒนาทางวิชาการให้แก่บุคลากรอีกทางหนึ่ง และเป็นโอกาสสร้างเครือข่ายความร่วมมือกับหน่วยงานต่างๆ เพื่อสร้างความยอมรับและความมีชื่อเสียงในการช่วยเหลือสังคมมาสู่สถาบัน</a:t>
            </a:r>
          </a:p>
          <a:p>
            <a:pPr defTabSz="917052">
              <a:defRPr/>
            </a:pPr>
            <a:r>
              <a:rPr lang="th-TH" dirty="0"/>
              <a:t>	4.การทำนุบำรุงศิลปวัฒนธรรม มหาวิทยาลัยอาจกำหนดให้อยู่ในส่วนหนึ่ง ของการเรียนการสอนตามหลักสูตร หรือการบูร</a:t>
            </a:r>
            <a:r>
              <a:rPr lang="th-TH" dirty="0" err="1"/>
              <a:t>ณา</a:t>
            </a:r>
            <a:r>
              <a:rPr lang="th-TH" dirty="0"/>
              <a:t>การเข้ากับกิจกรรมที่จัดขึ้น เพื่อฟื้นฟู สืบสานพัฒนา สร้างสรรค์ และการส่งเสริม สนับสนุนหัวข้อการวิจัย รวมทั้ง การบริการวิชาการแก่สังคมในส่วนที่เกี่ยวข้องกับศิลปะ และวัฒนธรรม ภูมิปัญญาท้องถิ่น การเผยแพร่ยกย่องผู้มีผลงานการอนุรักษ์ เพื่อให้เป็นแบบอย่างที่ดีแก่สังคม 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CA689-C678-45F1-97B2-A3BA10591B69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65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70F6-5D17-42D7-B347-5A39EA4AA9BF}" type="datetime1">
              <a:rPr lang="th-TH" smtClean="0"/>
              <a:t>27/11/63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884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8EE4-D756-4E26-AC83-60C966B2498F}" type="datetime1">
              <a:rPr lang="th-TH" smtClean="0"/>
              <a:t>27/11/63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672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0BE3-025D-417A-93D5-19A29F11A907}" type="datetime1">
              <a:rPr lang="th-TH" smtClean="0"/>
              <a:t>27/11/63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598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CDDD-4359-4085-9D1C-59FA5F628F05}" type="datetime1">
              <a:rPr lang="th-TH" smtClean="0"/>
              <a:t>27/11/63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83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EA0-2041-4B81-8619-1C8C914BB936}" type="datetime1">
              <a:rPr lang="th-TH" smtClean="0"/>
              <a:t>27/11/63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464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0DCD-4983-4C8B-8A93-1668132D0026}" type="datetime1">
              <a:rPr lang="th-TH" smtClean="0"/>
              <a:t>27/11/63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047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8D28-9BEA-4D3C-BE02-DABB14ED13EA}" type="datetime1">
              <a:rPr lang="th-TH" smtClean="0"/>
              <a:t>27/11/63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924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9B7-6149-4F75-BFB9-7FCC42E858C5}" type="datetime1">
              <a:rPr lang="th-TH" smtClean="0"/>
              <a:t>27/11/63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221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94F4-3A2C-4DEA-B9E7-3057C017B6A5}" type="datetime1">
              <a:rPr lang="th-TH" smtClean="0"/>
              <a:t>27/11/63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459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3C37-BFD9-4B93-BBB0-69132856C091}" type="datetime1">
              <a:rPr lang="th-TH" smtClean="0"/>
              <a:t>27/11/63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654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389B-44D5-4721-99FB-736C28EF940B}" type="datetime1">
              <a:rPr lang="th-TH" smtClean="0"/>
              <a:t>27/11/63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676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CFFF1-F47C-455A-8D32-660736CBEEEB}" type="datetime1">
              <a:rPr lang="th-TH" smtClean="0"/>
              <a:t>27/11/63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894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300349" y="1863166"/>
            <a:ext cx="9093231" cy="351860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h-TH" sz="115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กองคลังสัญจร</a:t>
            </a:r>
            <a:br>
              <a:rPr lang="th-TH" sz="115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115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ฝ่ายบัญชี</a:t>
            </a:r>
            <a:r>
              <a:rPr lang="en-US" sz="7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7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7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038585" y="5512396"/>
            <a:ext cx="3804935" cy="662571"/>
          </a:xfrm>
        </p:spPr>
        <p:txBody>
          <a:bodyPr>
            <a:noAutofit/>
          </a:bodyPr>
          <a:lstStyle/>
          <a:p>
            <a:pPr algn="l"/>
            <a:r>
              <a:rPr lang="th-TH" sz="5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น้ำทิพย์   อินโต</a:t>
            </a:r>
            <a:endParaRPr lang="th-TH" sz="5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>
          <a:xfrm flipH="1">
            <a:off x="8524240" y="5512396"/>
            <a:ext cx="3302000" cy="662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27 </a:t>
            </a:r>
            <a:r>
              <a:rPr lang="th-TH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พฤศจิกายน</a:t>
            </a:r>
            <a:r>
              <a:rPr lang="th-TH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2563</a:t>
            </a:r>
            <a:endParaRPr lang="th-TH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ชื่อเรื่องรอง 2"/>
          <p:cNvSpPr txBox="1">
            <a:spLocks/>
          </p:cNvSpPr>
          <p:nvPr/>
        </p:nvSpPr>
        <p:spPr>
          <a:xfrm flipH="1">
            <a:off x="7843520" y="5195754"/>
            <a:ext cx="1280160" cy="662571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DATE</a:t>
            </a:r>
            <a:endParaRPr lang="th-TH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 flipH="1">
            <a:off x="4061709" y="5199292"/>
            <a:ext cx="1935053" cy="662571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 by</a:t>
            </a:r>
            <a:endParaRPr lang="th-TH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5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10003"/>
            <a:ext cx="10515600" cy="1325563"/>
          </a:xfrm>
        </p:spPr>
        <p:txBody>
          <a:bodyPr>
            <a:normAutofit/>
          </a:bodyPr>
          <a:lstStyle/>
          <a:p>
            <a:r>
              <a:rPr lang="th-TH" sz="7000" b="1" dirty="0" smtClean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รายงานผลการเบิกจ่าย</a:t>
            </a:r>
            <a:endParaRPr lang="th-TH" sz="7000" b="1" dirty="0">
              <a:solidFill>
                <a:srgbClr val="FFFF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E0AA-8B71-478F-B2AA-B6EF605C115C}" type="datetime1">
              <a:rPr lang="th-TH" smtClean="0"/>
              <a:t>27/11/63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www.rmutt.ac.th</a:t>
            </a: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2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855026" cy="325701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th-TH" sz="4000" dirty="0" smtClean="0">
                <a:ln w="10541" cmpd="sng">
                  <a:solidFill>
                    <a:srgbClr val="162B75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anose="02020603050405020304" pitchFamily="18" charset="-34"/>
                <a:cs typeface="Angsana New" panose="02020603050405020304" pitchFamily="18" charset="-34"/>
              </a:rPr>
              <a:t>กองคลัง</a:t>
            </a:r>
            <a:endParaRPr lang="th-TH" sz="4000" dirty="0">
              <a:ln w="10541" cmpd="sng">
                <a:solidFill>
                  <a:srgbClr val="162B75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รายงานผลการเบิกจ่ายทุกเดือน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half" idx="1"/>
          </p:nvPr>
        </p:nvSpPr>
        <p:spPr>
          <a:xfrm>
            <a:off x="7137070" y="1776144"/>
            <a:ext cx="4667003" cy="3734007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th-TH" sz="4000" dirty="0" smtClean="0">
                <a:ln w="10541" cmpd="sng">
                  <a:solidFill>
                    <a:srgbClr val="162B75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หน่วยงาน/คณะ</a:t>
            </a:r>
            <a:endParaRPr lang="th-TH" sz="4000" dirty="0">
              <a:ln w="10541" cmpd="sng">
                <a:solidFill>
                  <a:srgbClr val="162B75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แจ้งเวียนให้ผู้ที่เกี่ยวข้องทราบ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ตรวจสอบข้อมูล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พบข้อสงสัย/ทักท้วง ติดต่อกลับฝ่ายบัญชีกองคลัง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978234" y="2481943"/>
            <a:ext cx="3028208" cy="783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E- office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3978234" y="3691247"/>
            <a:ext cx="2871850" cy="783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สอบถาม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173184" y="5712031"/>
            <a:ext cx="8407730" cy="700644"/>
          </a:xfrm>
          <a:prstGeom prst="round2DiagRect">
            <a:avLst/>
          </a:prstGeom>
          <a:noFill/>
          <a:ln>
            <a:solidFill>
              <a:srgbClr val="132A7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เพื่อให้ข้อมูลมีความถูกต้อง และการใช้งบประมาณเป็นไปอย่างมีประสิทธิภาพ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74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10003"/>
            <a:ext cx="10515600" cy="1325563"/>
          </a:xfrm>
        </p:spPr>
        <p:txBody>
          <a:bodyPr>
            <a:normAutofit/>
          </a:bodyPr>
          <a:lstStyle/>
          <a:p>
            <a:r>
              <a:rPr lang="th-TH" sz="7000" b="1" dirty="0" smtClean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ข้อควรระวังช่วงสิ้นปีงบประมาณ</a:t>
            </a:r>
            <a:endParaRPr lang="th-TH" sz="7000" b="1" dirty="0">
              <a:solidFill>
                <a:srgbClr val="FFFF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E0AA-8B71-478F-B2AA-B6EF605C115C}" type="datetime1">
              <a:rPr lang="th-TH" smtClean="0"/>
              <a:t>27/11/63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3</a:t>
            </a:fld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33364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4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หนังสือเร่งรัดการเบิกจ่ายเงินงบประมาณและเงินรายได้</a:t>
            </a:r>
          </a:p>
          <a:p>
            <a:pPr marL="0" indent="0">
              <a:buNone/>
            </a:pPr>
            <a:r>
              <a:rPr lang="th-TH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เพื่อกำหนดแนวปฏิบัติในช่วงสิ้นปีงบประมาณ  ประกอบด้วย</a:t>
            </a:r>
          </a:p>
          <a:p>
            <a:pPr marL="0" indent="0">
              <a:buNone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-  ช่วงเวลาการส่งเอกสารเบิกจ่ายเงินงบประมาณและเงินรายได้</a:t>
            </a:r>
          </a:p>
          <a:p>
            <a:pPr marL="0" indent="0">
              <a:buNone/>
            </a:pP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  การส่งเบิกประมาณการ</a:t>
            </a:r>
          </a:p>
          <a:p>
            <a:pPr marL="0" indent="0">
              <a:buNone/>
            </a:pP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  การกันเงินไว้เบิกจ่ายเหลื่อมปี	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96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10003"/>
            <a:ext cx="10515600" cy="1325563"/>
          </a:xfrm>
        </p:spPr>
        <p:txBody>
          <a:bodyPr>
            <a:normAutofit/>
          </a:bodyPr>
          <a:lstStyle/>
          <a:p>
            <a:r>
              <a:rPr lang="th-TH" sz="7000" b="1" dirty="0" smtClean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ข้อควรระวังช่วงสิ้นปีงบประมาณ (ต่อ)</a:t>
            </a:r>
            <a:endParaRPr lang="th-TH" sz="7000" b="1" dirty="0">
              <a:solidFill>
                <a:srgbClr val="FFFF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E0AA-8B71-478F-B2AA-B6EF605C115C}" type="datetime1">
              <a:rPr lang="th-TH" smtClean="0"/>
              <a:t>27/11/63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4</a:t>
            </a:fld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33364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   การส่งเบิกประมาณการ</a:t>
            </a:r>
          </a:p>
          <a:p>
            <a:pPr marL="0" indent="0">
              <a:buNone/>
            </a:pPr>
            <a:r>
              <a:rPr lang="th-TH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เฉพาะค่าตอบแทน ประกอบด้วย</a:t>
            </a:r>
          </a:p>
          <a:p>
            <a:pPr marL="0" indent="0">
              <a:buNone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-  ค่าสอน</a:t>
            </a:r>
          </a:p>
          <a:p>
            <a:pPr marL="0" indent="0">
              <a:buNone/>
            </a:pP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  ค่าล่วงเวลา</a:t>
            </a:r>
          </a:p>
          <a:p>
            <a:pPr marL="0" indent="0" algn="thaiDist">
              <a:buNone/>
            </a:pP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ที่เบิกจ่ายของเดือนกันยายนต้องประมาณการส่งเบิกก่อนสิ้นปีงบประมาณภายในระยะเวลาที่กำหนด และส่งเอกสารเบิกจ่ายจริงช่วงต้นปีงบประมาณถัดไป และการประมาณการต้องเป็นจำนวนเงินที่ใกล้เคียงการเบิกจ่ายจริงที่สุดเพื่อให้การใช้จ่ายงบประมาณเป็นไปอย่างมีประสิทธิภาพ</a:t>
            </a:r>
          </a:p>
        </p:txBody>
      </p:sp>
    </p:spTree>
    <p:extLst>
      <p:ext uri="{BB962C8B-B14F-4D97-AF65-F5344CB8AC3E}">
        <p14:creationId xmlns:p14="http://schemas.microsoft.com/office/powerpoint/2010/main" val="11436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10003"/>
            <a:ext cx="10515600" cy="1325563"/>
          </a:xfrm>
        </p:spPr>
        <p:txBody>
          <a:bodyPr>
            <a:normAutofit/>
          </a:bodyPr>
          <a:lstStyle/>
          <a:p>
            <a:r>
              <a:rPr lang="th-TH" sz="7000" b="1" dirty="0" smtClean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ข้อควรระวังช่วงสิ้นปีงบประมาณ (ต่อ)</a:t>
            </a:r>
            <a:endParaRPr lang="th-TH" sz="7000" b="1" dirty="0">
              <a:solidFill>
                <a:srgbClr val="FFFF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E0AA-8B71-478F-B2AA-B6EF605C115C}" type="datetime1">
              <a:rPr lang="th-TH" smtClean="0"/>
              <a:t>27/11/63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5</a:t>
            </a:fld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33364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   การกันเงินไว้เบิกจ่ายเหลื่อม</a:t>
            </a:r>
            <a:r>
              <a:rPr lang="th-TH" sz="4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ปี</a:t>
            </a:r>
          </a:p>
          <a:p>
            <a:pPr marL="0" indent="0">
              <a:buNone/>
            </a:pPr>
            <a:r>
              <a:rPr lang="th-TH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9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 รายการใดที่ได้ทำการก่อหนี้ผูกพันไว้แล้วและกำหนดส่งมอบหลังวันที่ 30 กันยายน </a:t>
            </a:r>
            <a:r>
              <a:rPr lang="th-TH" sz="39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39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ไม่สามารถเบิกจ่ายได้ทันภายในปีงบประมาณ </a:t>
            </a:r>
            <a:endParaRPr lang="th-TH" sz="3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9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9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หรืองบ</a:t>
            </a:r>
            <a:r>
              <a:rPr lang="th-TH" sz="39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รายจ่ายอื่น (ค่าใช้จ่ายเดินทางไปราชการต่างประเทศที่มีระยะเวลาเดินทางคาบ</a:t>
            </a:r>
            <a:r>
              <a:rPr lang="th-TH" sz="39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เกี่ยวปีงบประมาณ ) </a:t>
            </a:r>
            <a:r>
              <a:rPr lang="th-TH" sz="39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ที่ไม่สามารถเบิกจ่ายได้ทัน</a:t>
            </a:r>
            <a:r>
              <a:rPr lang="th-TH" sz="39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ภายในปีงบประมาณ</a:t>
            </a:r>
          </a:p>
          <a:p>
            <a:pPr marL="0" indent="0">
              <a:buNone/>
            </a:pPr>
            <a:r>
              <a:rPr lang="th-TH" sz="39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9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ไม่ใช่ </a:t>
            </a:r>
            <a:r>
              <a:rPr lang="th-TH" sz="3900" b="1" dirty="0" smtClean="0">
                <a:solidFill>
                  <a:srgbClr val="132A77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รายการที่ดำเนินการเสร็จสิ้นภายในปีงบประมาณแต่ส่งเอกสารเบิกจ่ายไม่ทันภายในปีงบประมาณ</a:t>
            </a:r>
            <a:endParaRPr lang="th-TH" sz="3900" b="1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88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345" y="2515237"/>
            <a:ext cx="10696575" cy="2387600"/>
          </a:xfrm>
        </p:spPr>
        <p:txBody>
          <a:bodyPr>
            <a:normAutofit fontScale="90000"/>
          </a:bodyPr>
          <a:lstStyle/>
          <a:p>
            <a:r>
              <a:rPr lang="th-TH" sz="8900" b="1" dirty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8900" b="1" dirty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7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น้ำทิพย์ อินโต (เงินรายได้)  0-2549-4122</a:t>
            </a:r>
            <a:br>
              <a:rPr lang="th-TH" sz="7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73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มัทณา</a:t>
            </a:r>
            <a:r>
              <a:rPr lang="th-TH" sz="7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ใจปทุม (เงินงบประมาณ) 0-2549-4120</a:t>
            </a:r>
            <a:br>
              <a:rPr lang="th-TH" sz="7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7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พา</a:t>
            </a:r>
            <a:r>
              <a:rPr lang="th-TH" sz="73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รินีย์</a:t>
            </a:r>
            <a:r>
              <a:rPr lang="th-TH" sz="7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อยู่สกุล (เงินรับฝาก) 0-2549-4122</a:t>
            </a:r>
            <a:endParaRPr lang="th-TH" sz="73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2450" y="1150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7000" b="1" dirty="0" smtClean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ขอบคุณค่ะ</a:t>
            </a:r>
            <a:endParaRPr lang="th-TH" sz="7000" b="1" dirty="0">
              <a:solidFill>
                <a:srgbClr val="FFFF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65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Custom 19">
      <a:dk1>
        <a:srgbClr val="002060"/>
      </a:dk1>
      <a:lt1>
        <a:srgbClr val="D5E3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6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132</Words>
  <Application>Microsoft Office PowerPoint</Application>
  <PresentationFormat>Custom</PresentationFormat>
  <Paragraphs>53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Angsana New</vt:lpstr>
      <vt:lpstr>Calibri</vt:lpstr>
      <vt:lpstr>TH SarabunPSK</vt:lpstr>
      <vt:lpstr>Wingdings</vt:lpstr>
      <vt:lpstr>Cordia New</vt:lpstr>
      <vt:lpstr>ธีมของ Office</vt:lpstr>
      <vt:lpstr>กองคลังสัญจร ฝ่ายบัญชี </vt:lpstr>
      <vt:lpstr>รายงานผลการเบิกจ่าย</vt:lpstr>
      <vt:lpstr>ข้อควรระวังช่วงสิ้นปีงบประมาณ</vt:lpstr>
      <vt:lpstr>ข้อควรระวังช่วงสิ้นปีงบประมาณ (ต่อ)</vt:lpstr>
      <vt:lpstr>ข้อควรระวังช่วงสิ้นปีงบประมาณ (ต่อ)</vt:lpstr>
      <vt:lpstr> น้ำทิพย์ อินโต (เงินรายได้)  0-2549-4122 มัทณา ใจปทุม (เงินงบประมาณ) 0-2549-4120 พารินีย์ อยู่สกุล (เงินรับฝาก) 0-2549-4122</vt:lpstr>
    </vt:vector>
  </TitlesOfParts>
  <LinksUpToDate>false</LinksUpToDate>
  <SharedDoc>false</SharedDoc>
  <HyperlinkBase>http://www.rmutt.ac.th/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PowerPoint-RMUTT</dc:title>
  <dc:subject>เทมเพลต PowerPoint มทร.ธัญบุรี</dc:subject>
  <dc:creator>http://www.rmutt.ac.th/, Jatuporn Panjoi</dc:creator>
  <cp:keywords>Template ppt, Template RMUTT, PowerPoint,rajamangala university of technology thanyaburi</cp:keywords>
  <cp:lastModifiedBy>มัทณา ใจปทุม</cp:lastModifiedBy>
  <cp:revision>137</cp:revision>
  <cp:lastPrinted>2020-11-27T01:40:12Z</cp:lastPrinted>
  <dcterms:created xsi:type="dcterms:W3CDTF">2013-07-06T12:19:18Z</dcterms:created>
  <dcterms:modified xsi:type="dcterms:W3CDTF">2020-11-27T01:41:00Z</dcterms:modified>
</cp:coreProperties>
</file>